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7" r:id="rId2"/>
    <p:sldId id="259" r:id="rId3"/>
    <p:sldId id="275" r:id="rId4"/>
    <p:sldId id="281" r:id="rId5"/>
    <p:sldId id="285" r:id="rId6"/>
    <p:sldId id="287" r:id="rId7"/>
    <p:sldId id="288" r:id="rId8"/>
    <p:sldId id="269" r:id="rId9"/>
    <p:sldId id="314" r:id="rId10"/>
    <p:sldId id="324" r:id="rId11"/>
    <p:sldId id="322" r:id="rId12"/>
    <p:sldId id="323" r:id="rId13"/>
    <p:sldId id="280" r:id="rId14"/>
    <p:sldId id="290" r:id="rId15"/>
    <p:sldId id="293" r:id="rId16"/>
    <p:sldId id="292" r:id="rId17"/>
    <p:sldId id="295" r:id="rId18"/>
    <p:sldId id="296" r:id="rId19"/>
    <p:sldId id="297" r:id="rId20"/>
    <p:sldId id="298" r:id="rId21"/>
    <p:sldId id="271" r:id="rId22"/>
    <p:sldId id="302" r:id="rId23"/>
    <p:sldId id="300" r:id="rId24"/>
    <p:sldId id="304" r:id="rId25"/>
    <p:sldId id="305" r:id="rId26"/>
    <p:sldId id="306" r:id="rId27"/>
    <p:sldId id="307" r:id="rId28"/>
    <p:sldId id="308" r:id="rId29"/>
    <p:sldId id="309" r:id="rId30"/>
    <p:sldId id="310" r:id="rId31"/>
    <p:sldId id="312" r:id="rId32"/>
    <p:sldId id="313" r:id="rId33"/>
    <p:sldId id="311" r:id="rId34"/>
    <p:sldId id="273" r:id="rId35"/>
    <p:sldId id="301" r:id="rId36"/>
    <p:sldId id="299" r:id="rId37"/>
    <p:sldId id="274" r:id="rId38"/>
    <p:sldId id="272" r:id="rId39"/>
    <p:sldId id="279" r:id="rId40"/>
    <p:sldId id="261" r:id="rId41"/>
    <p:sldId id="268" r:id="rId42"/>
    <p:sldId id="262" r:id="rId43"/>
    <p:sldId id="263" r:id="rId44"/>
    <p:sldId id="282" r:id="rId45"/>
    <p:sldId id="283" r:id="rId46"/>
    <p:sldId id="284" r:id="rId47"/>
    <p:sldId id="266" r:id="rId48"/>
    <p:sldId id="267" r:id="rId49"/>
    <p:sldId id="265" r:id="rId50"/>
    <p:sldId id="315" r:id="rId51"/>
    <p:sldId id="316" r:id="rId52"/>
    <p:sldId id="317" r:id="rId53"/>
    <p:sldId id="318" r:id="rId54"/>
    <p:sldId id="320" r:id="rId55"/>
    <p:sldId id="321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CF60D267-59B4-104B-A19B-4C58C9DD332D}">
          <p14:sldIdLst>
            <p14:sldId id="277"/>
            <p14:sldId id="259"/>
            <p14:sldId id="275"/>
            <p14:sldId id="281"/>
            <p14:sldId id="285"/>
            <p14:sldId id="287"/>
            <p14:sldId id="288"/>
            <p14:sldId id="269"/>
            <p14:sldId id="314"/>
            <p14:sldId id="324"/>
            <p14:sldId id="322"/>
            <p14:sldId id="323"/>
          </p14:sldIdLst>
        </p14:section>
        <p14:section name="bin" id="{63A4D5B5-51FE-904C-B748-117EAA4E1FDB}">
          <p14:sldIdLst>
            <p14:sldId id="280"/>
            <p14:sldId id="290"/>
            <p14:sldId id="293"/>
            <p14:sldId id="292"/>
            <p14:sldId id="295"/>
            <p14:sldId id="296"/>
            <p14:sldId id="297"/>
            <p14:sldId id="298"/>
            <p14:sldId id="271"/>
            <p14:sldId id="302"/>
            <p14:sldId id="300"/>
            <p14:sldId id="304"/>
            <p14:sldId id="305"/>
            <p14:sldId id="306"/>
            <p14:sldId id="307"/>
            <p14:sldId id="308"/>
            <p14:sldId id="309"/>
            <p14:sldId id="310"/>
            <p14:sldId id="312"/>
            <p14:sldId id="313"/>
            <p14:sldId id="311"/>
            <p14:sldId id="273"/>
            <p14:sldId id="301"/>
            <p14:sldId id="299"/>
            <p14:sldId id="274"/>
            <p14:sldId id="272"/>
            <p14:sldId id="279"/>
            <p14:sldId id="261"/>
            <p14:sldId id="268"/>
            <p14:sldId id="262"/>
            <p14:sldId id="263"/>
            <p14:sldId id="282"/>
            <p14:sldId id="283"/>
            <p14:sldId id="284"/>
            <p14:sldId id="266"/>
            <p14:sldId id="267"/>
            <p14:sldId id="265"/>
            <p14:sldId id="315"/>
            <p14:sldId id="316"/>
            <p14:sldId id="317"/>
            <p14:sldId id="318"/>
            <p14:sldId id="320"/>
            <p14:sldId id="32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026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orient="horz" pos="3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CE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32"/>
    <p:restoredTop sz="94663"/>
  </p:normalViewPr>
  <p:slideViewPr>
    <p:cSldViewPr snapToGrid="0" snapToObjects="1">
      <p:cViewPr varScale="1">
        <p:scale>
          <a:sx n="120" d="100"/>
          <a:sy n="120" d="100"/>
        </p:scale>
        <p:origin x="200" y="272"/>
      </p:cViewPr>
      <p:guideLst>
        <p:guide orient="horz" pos="1026"/>
        <p:guide pos="574"/>
        <p:guide orient="horz" pos="3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8261-4B22-0D40-A8B6-23B647BAD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E08D2-F563-4D46-A5B9-789F00BAA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E1969-0FBC-B040-898A-F9BB8547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D839-C64C-5E44-BD3F-FDB2B616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6601-BBA6-C945-8BB5-385F4B8B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5E44-8572-1D45-A5F8-20FF52AC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6F0EC-1842-E145-99B5-60C2C096A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C692B-9B2E-4249-88CA-42587BC9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2EEDC-AD6F-0C4C-814B-BEB28985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8FEED-4731-9846-8555-1C91BD96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6223C-D696-7546-BA96-D4F3CA7E3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FA91-038D-BF4F-BDB1-F1D7ED715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E462-EDC3-6B4A-A176-8A53DE96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59C0-BBA8-694A-8751-AEA68988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4E50-4775-2747-9305-3840D226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D238-BFA5-6E4D-AAFE-50733468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4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717F1-B315-6247-BE60-83A66B94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14BDD-D86F-EE48-85EF-1E341D9C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0D53F-8E95-4F46-B2ED-FC7027C40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ACF2D-E2CA-EE45-A31E-C9204D7E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124-7DAF-5345-BFAD-E9AD58B5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F8048-DBEF-2C40-BAAC-E4383EDD4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6DAD7-FF64-C342-92BF-071523FF7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2569-E744-A045-9436-7FF485E7F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17CF-FC4A-ED49-9CDD-7706360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AA6DD-6B00-2C44-85F1-963F557C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FB0D5-EA5D-5446-882B-984E9F96E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84AE4-A879-134C-BC70-5D22C0823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97F12-0177-7F43-B6F3-D3344179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D638F-18C3-CC41-B481-23C8C8B2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B384F-B840-8F4B-8A75-432D6CBA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5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EE68-5269-5E46-9C70-51BF9FC0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650B-1395-F443-9D67-4D96347F5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7622-9679-1743-BBD0-AE5697617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2F81F-5650-7D48-A12F-216AF0097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B6571-F8C8-6F4B-AAA2-39550C295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0F41E-3E4B-B147-9078-FEBB8A68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420B7-734C-B34C-A985-7032AD9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DE662-0495-684A-B215-726A0A0A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9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512E1-1630-8745-B347-18A325D22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B5E-334B-A94A-904E-7AAB96B46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C105F-EF9F-EA49-8A82-F9C3DAB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F428-4CC5-9A41-B40C-A602ED1D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8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767BCB-C230-FF4D-811A-D005E051F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5D291-E123-9247-97E2-A435FBB61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27206-91F9-BC46-BFF1-346AF1E37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5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CAA-137E-B94A-98C5-B7E79F9E9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BB139-488D-DB4F-993D-B7E1A3CA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D7E3B-87AA-2A4B-9F8D-DCE7E574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F45C1-18E5-6A4A-AE41-429123BF6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41AAA-7D8B-5448-AC0B-F45F6D41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CF566-9923-8B43-BB22-E394A380C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6252-5E85-5646-BC3D-71846228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13B45-898E-D842-ABF4-8477A3219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4405A-792F-564F-A760-D01B31B06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80F08-C332-3F4F-97F6-85F3A3DC1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F69D2-108C-2C43-A489-658F08BA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61593-5F12-5543-94D1-09D65416E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42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550AAF-3FB7-6842-ADD6-B6BA8694F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774AE-BE54-4B4D-822E-EB63A09F7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0C02-0FAB-E54C-831A-B71E83137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A5F51-5BD2-7F42-8FD8-CDFA472AF935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E1C1-B93C-304A-9DF3-9439527DD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9784-3AB2-E14A-8E0D-78C25C993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55AF-6D8D-384D-BA89-FD78DD935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2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1CD0B835-F131-7541-A237-E3E6CAF01583}"/>
              </a:ext>
            </a:extLst>
          </p:cNvPr>
          <p:cNvSpPr txBox="1"/>
          <p:nvPr/>
        </p:nvSpPr>
        <p:spPr>
          <a:xfrm>
            <a:off x="3862426" y="780874"/>
            <a:ext cx="195967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6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FC29FD-28B1-F94B-9CC6-7E53536D465E}"/>
              </a:ext>
            </a:extLst>
          </p:cNvPr>
          <p:cNvSpPr txBox="1"/>
          <p:nvPr/>
        </p:nvSpPr>
        <p:spPr>
          <a:xfrm>
            <a:off x="3862425" y="1489268"/>
            <a:ext cx="473517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60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endParaRPr lang="en-US" sz="60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C443CD-AF63-5240-8A5E-DF772C2263B2}"/>
              </a:ext>
            </a:extLst>
          </p:cNvPr>
          <p:cNvSpPr txBox="1"/>
          <p:nvPr/>
        </p:nvSpPr>
        <p:spPr>
          <a:xfrm>
            <a:off x="3862425" y="2158175"/>
            <a:ext cx="457944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visualise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447AE6-6A9E-024F-9EAA-556A568AF1E6}"/>
              </a:ext>
            </a:extLst>
          </p:cNvPr>
          <p:cNvSpPr txBox="1"/>
          <p:nvPr/>
        </p:nvSpPr>
        <p:spPr>
          <a:xfrm>
            <a:off x="3862425" y="3323068"/>
            <a:ext cx="6310275" cy="17851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 </a:t>
            </a: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 the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endParaRPr lang="en-US" sz="6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9495C3-6F28-8049-B9F0-11B2A6C59F1B}"/>
              </a:ext>
            </a:extLst>
          </p:cNvPr>
          <p:cNvSpPr txBox="1"/>
          <p:nvPr/>
        </p:nvSpPr>
        <p:spPr>
          <a:xfrm>
            <a:off x="3862426" y="77646"/>
            <a:ext cx="26240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6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earn</a:t>
            </a:r>
          </a:p>
        </p:txBody>
      </p:sp>
    </p:spTree>
    <p:extLst>
      <p:ext uri="{BB962C8B-B14F-4D97-AF65-F5344CB8AC3E}">
        <p14:creationId xmlns:p14="http://schemas.microsoft.com/office/powerpoint/2010/main" val="3059489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CC9A3FA-2DCB-314F-85BE-0280AAFDC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9338"/>
            <a:ext cx="10515600" cy="4713287"/>
          </a:xfrm>
        </p:spPr>
        <p:txBody>
          <a:bodyPr>
            <a:normAutofit fontScale="97500"/>
          </a:bodyPr>
          <a:lstStyle/>
          <a:p>
            <a:pPr marL="0" indent="0">
              <a:buNone/>
            </a:pPr>
            <a:r>
              <a:rPr lang="en-US" b="1" dirty="0"/>
              <a:t>Looking at summary statistics</a:t>
            </a:r>
            <a:br>
              <a:rPr lang="en-US" dirty="0"/>
            </a:br>
            <a:r>
              <a:rPr lang="en-US" sz="2200" dirty="0"/>
              <a:t>(And why we should visualise our data, too)</a:t>
            </a:r>
          </a:p>
          <a:p>
            <a:endParaRPr lang="en-US" sz="2700" dirty="0"/>
          </a:p>
          <a:p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675336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EE5197-3B9B-084C-A0B8-43AF4D542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50D5CB7-C5BA-C441-A979-801C063DF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27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06F9E-8F4B-DB4E-9F7A-FA6EA63DA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31690-28D1-5843-915B-416F66AB7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0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6644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R Studio look like?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A7CC47F-62A3-3844-AAAD-F3A109B7F958}"/>
              </a:ext>
            </a:extLst>
          </p:cNvPr>
          <p:cNvGrpSpPr/>
          <p:nvPr/>
        </p:nvGrpSpPr>
        <p:grpSpPr>
          <a:xfrm>
            <a:off x="442911" y="1341857"/>
            <a:ext cx="12192000" cy="6225535"/>
            <a:chOff x="442911" y="1341857"/>
            <a:chExt cx="12192000" cy="622553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1F0B6E-5FED-D44B-994E-EC02EABDD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11" y="1341857"/>
              <a:ext cx="12192000" cy="622553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F3EED6D-CC31-4C4C-962F-07B38F09E8E1}"/>
                </a:ext>
              </a:extLst>
            </p:cNvPr>
            <p:cNvSpPr txBox="1"/>
            <p:nvPr/>
          </p:nvSpPr>
          <p:spPr>
            <a:xfrm>
              <a:off x="8524308" y="2777557"/>
              <a:ext cx="2496731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things in your </a:t>
              </a:r>
              <a:r>
                <a:rPr lang="en-US" sz="2400" b="1" dirty="0">
                  <a:solidFill>
                    <a:schemeClr val="accent1"/>
                  </a:solidFill>
                </a:rPr>
                <a:t>Environment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(the things R knows about)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7A9151-66B0-8242-ABAC-F4F05BDF4C05}"/>
                </a:ext>
              </a:extLst>
            </p:cNvPr>
            <p:cNvSpPr/>
            <p:nvPr/>
          </p:nvSpPr>
          <p:spPr>
            <a:xfrm>
              <a:off x="8143203" y="4911831"/>
              <a:ext cx="3858297" cy="20318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1C1622E-F6DA-764B-A751-6B4C01920053}"/>
                </a:ext>
              </a:extLst>
            </p:cNvPr>
            <p:cNvSpPr txBox="1"/>
            <p:nvPr/>
          </p:nvSpPr>
          <p:spPr>
            <a:xfrm>
              <a:off x="8524307" y="5171829"/>
              <a:ext cx="32247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 </a:t>
              </a:r>
              <a:r>
                <a:rPr lang="en-US" sz="1600" i="1" dirty="0">
                  <a:solidFill>
                    <a:schemeClr val="accent1"/>
                  </a:solidFill>
                </a:rPr>
                <a:t>other</a:t>
              </a:r>
              <a:r>
                <a:rPr lang="en-US" sz="1600" dirty="0">
                  <a:solidFill>
                    <a:schemeClr val="accent1"/>
                  </a:solidFill>
                </a:rPr>
                <a:t> window for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Files, plots, help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and other things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(a handy window)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5394DA-43B9-6B4B-B21B-6E94C3A0935B}"/>
                </a:ext>
              </a:extLst>
            </p:cNvPr>
            <p:cNvSpPr/>
            <p:nvPr/>
          </p:nvSpPr>
          <p:spPr>
            <a:xfrm>
              <a:off x="994691" y="4664181"/>
              <a:ext cx="3858297" cy="2222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0E38154-DC51-0F4F-ABB9-008C86076CFD}"/>
                </a:ext>
              </a:extLst>
            </p:cNvPr>
            <p:cNvSpPr/>
            <p:nvPr/>
          </p:nvSpPr>
          <p:spPr>
            <a:xfrm>
              <a:off x="1347116" y="2430569"/>
              <a:ext cx="4425034" cy="15413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6AED8-34B9-4543-8989-6BDB8E32D262}"/>
                </a:ext>
              </a:extLst>
            </p:cNvPr>
            <p:cNvSpPr txBox="1"/>
            <p:nvPr/>
          </p:nvSpPr>
          <p:spPr>
            <a:xfrm>
              <a:off x="2083715" y="2777557"/>
              <a:ext cx="1680247" cy="12926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Script</a:t>
              </a:r>
            </a:p>
            <a:p>
              <a:r>
                <a:rPr lang="en-US" dirty="0">
                  <a:solidFill>
                    <a:schemeClr val="accent1"/>
                  </a:solidFill>
                </a:rPr>
                <a:t>(your list of instructions)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999E8-B66F-DF45-B4AF-30C6B40ACCB9}"/>
                </a:ext>
              </a:extLst>
            </p:cNvPr>
            <p:cNvSpPr txBox="1"/>
            <p:nvPr/>
          </p:nvSpPr>
          <p:spPr>
            <a:xfrm>
              <a:off x="1989221" y="5048719"/>
              <a:ext cx="3090779" cy="144655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</a:rPr>
                <a:t>the</a:t>
              </a:r>
            </a:p>
            <a:p>
              <a:r>
                <a:rPr lang="en-US" sz="2400" b="1" dirty="0">
                  <a:solidFill>
                    <a:schemeClr val="accent1"/>
                  </a:solidFill>
                </a:rPr>
                <a:t>Console</a:t>
              </a:r>
            </a:p>
            <a:p>
              <a:r>
                <a:rPr lang="en-US" sz="1600" dirty="0">
                  <a:solidFill>
                    <a:schemeClr val="accent1"/>
                  </a:solidFill>
                </a:rPr>
                <a:t>prints the results of your analysis (and presents you with frustrating errors)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817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1258862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Writing a script</a:t>
            </a:r>
          </a:p>
          <a:p>
            <a:pPr marL="0" indent="0">
              <a:buNone/>
            </a:pPr>
            <a:r>
              <a:rPr lang="en-US" sz="2400" dirty="0"/>
              <a:t>Our script will be filled with a list of instructions for R to follow.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000" dirty="0"/>
              <a:t>Let’s do three things first:</a:t>
            </a:r>
          </a:p>
          <a:p>
            <a:pPr marL="0" indent="0">
              <a:buNone/>
            </a:pPr>
            <a:endParaRPr lang="en-US" sz="300" dirty="0"/>
          </a:p>
          <a:p>
            <a:pPr marL="457200" indent="-457200">
              <a:buAutoNum type="arabicPeriod"/>
            </a:pPr>
            <a:r>
              <a:rPr lang="en-US" sz="2000" dirty="0"/>
              <a:t>Write a comment starting with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000" dirty="0"/>
              <a:t> </a:t>
            </a:r>
            <a:r>
              <a:rPr lang="en-US" sz="2000" i="1" dirty="0"/>
              <a:t>(something R will ignore – it’s just there for you)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Define an </a:t>
            </a:r>
            <a:r>
              <a:rPr lang="en-US" sz="2000" b="1" dirty="0"/>
              <a:t>object</a:t>
            </a:r>
            <a:r>
              <a:rPr lang="en-US" sz="2000" dirty="0"/>
              <a:t>: </a:t>
            </a:r>
            <a:r>
              <a:rPr lang="en-US" sz="2000" dirty="0">
                <a:solidFill>
                  <a:schemeClr val="accent1"/>
                </a:solidFill>
              </a:rPr>
              <a:t>assign the number 119 to the object named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goodnumber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Calculate a thing: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C664C3B-FD2C-2145-A710-89B802E4A3A2}"/>
              </a:ext>
            </a:extLst>
          </p:cNvPr>
          <p:cNvSpPr txBox="1">
            <a:spLocks/>
          </p:cNvSpPr>
          <p:nvPr/>
        </p:nvSpPr>
        <p:spPr>
          <a:xfrm>
            <a:off x="1467664" y="3409221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# Hello I am starting my R script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D26204-B603-6246-94FB-3B5833118110}"/>
              </a:ext>
            </a:extLst>
          </p:cNvPr>
          <p:cNvSpPr txBox="1">
            <a:spLocks/>
          </p:cNvSpPr>
          <p:nvPr/>
        </p:nvSpPr>
        <p:spPr>
          <a:xfrm>
            <a:off x="1467664" y="464308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goodnumber &lt;-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26AE4F-C1D3-034E-8E14-7913AE625E6C}"/>
              </a:ext>
            </a:extLst>
          </p:cNvPr>
          <p:cNvSpPr txBox="1">
            <a:spLocks/>
          </p:cNvSpPr>
          <p:nvPr/>
        </p:nvSpPr>
        <p:spPr>
          <a:xfrm>
            <a:off x="1467664" y="5768419"/>
            <a:ext cx="8400384" cy="434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 goodnumber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18C198F-2E25-824C-BB88-6C745609BCCD}"/>
              </a:ext>
            </a:extLst>
          </p:cNvPr>
          <p:cNvSpPr txBox="1">
            <a:spLocks/>
          </p:cNvSpPr>
          <p:nvPr/>
        </p:nvSpPr>
        <p:spPr>
          <a:xfrm>
            <a:off x="1467664" y="6197654"/>
            <a:ext cx="8400384" cy="434115"/>
          </a:xfrm>
          <a:prstGeom prst="rect">
            <a:avLst/>
          </a:prstGeom>
          <a:solidFill>
            <a:srgbClr val="FBFBFB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238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B294A9-34FF-6A40-A750-683094400357}"/>
              </a:ext>
            </a:extLst>
          </p:cNvPr>
          <p:cNvCxnSpPr/>
          <p:nvPr/>
        </p:nvCxnSpPr>
        <p:spPr>
          <a:xfrm flipH="1">
            <a:off x="3188970" y="641471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781C8-F950-194A-9A21-7BA0EA7BDF4A}"/>
              </a:ext>
            </a:extLst>
          </p:cNvPr>
          <p:cNvSpPr/>
          <p:nvPr/>
        </p:nvSpPr>
        <p:spPr>
          <a:xfrm>
            <a:off x="5087184" y="6227564"/>
            <a:ext cx="39837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 is shown in the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339095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7319E-31CB-794E-B84D-205365AAA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8" y="1367924"/>
            <a:ext cx="12192000" cy="62255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does that look like?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3B489-20CE-3A4F-8C79-415B3BED9F38}"/>
              </a:ext>
            </a:extLst>
          </p:cNvPr>
          <p:cNvSpPr/>
          <p:nvPr/>
        </p:nvSpPr>
        <p:spPr>
          <a:xfrm>
            <a:off x="8248134" y="4941811"/>
            <a:ext cx="3858297" cy="2031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19FCCF-C67D-1E47-8056-11E1960B3C1F}"/>
              </a:ext>
            </a:extLst>
          </p:cNvPr>
          <p:cNvCxnSpPr/>
          <p:nvPr/>
        </p:nvCxnSpPr>
        <p:spPr>
          <a:xfrm flipH="1">
            <a:off x="1585023" y="5530291"/>
            <a:ext cx="1871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72BA9E7-7A51-4547-9644-18727D8258F7}"/>
              </a:ext>
            </a:extLst>
          </p:cNvPr>
          <p:cNvSpPr/>
          <p:nvPr/>
        </p:nvSpPr>
        <p:spPr>
          <a:xfrm>
            <a:off x="3483237" y="5343144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</a:t>
            </a:r>
            <a:endParaRPr lang="en-US" b="1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FAAEAC-1F81-5C4D-9A38-7B426D3B1475}"/>
              </a:ext>
            </a:extLst>
          </p:cNvPr>
          <p:cNvCxnSpPr>
            <a:cxnSpLocks/>
          </p:cNvCxnSpPr>
          <p:nvPr/>
        </p:nvCxnSpPr>
        <p:spPr>
          <a:xfrm flipH="1">
            <a:off x="4365618" y="3164344"/>
            <a:ext cx="7209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CDDC73E-DFB5-D343-BA7F-74851988F795}"/>
              </a:ext>
            </a:extLst>
          </p:cNvPr>
          <p:cNvSpPr/>
          <p:nvPr/>
        </p:nvSpPr>
        <p:spPr>
          <a:xfrm>
            <a:off x="5169548" y="2857275"/>
            <a:ext cx="25742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script; </a:t>
            </a:r>
            <a:b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1"/>
                </a:solidFill>
                <a:cs typeface="Consolas" panose="020B0609020204030204" pitchFamily="49" charset="0"/>
              </a:rPr>
              <a:t>our instructions</a:t>
            </a:r>
            <a:endParaRPr lang="en-US" b="1" dirty="0">
              <a:solidFill>
                <a:schemeClr val="accent1"/>
              </a:solidFill>
              <a:cs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BF9DB9-8140-7C41-95D9-5D88251D6571}"/>
              </a:ext>
            </a:extLst>
          </p:cNvPr>
          <p:cNvCxnSpPr>
            <a:cxnSpLocks/>
          </p:cNvCxnSpPr>
          <p:nvPr/>
        </p:nvCxnSpPr>
        <p:spPr>
          <a:xfrm flipH="1" flipV="1">
            <a:off x="8469443" y="2998034"/>
            <a:ext cx="302598" cy="4219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2E778-1E64-6743-AD71-490E4894B322}"/>
              </a:ext>
            </a:extLst>
          </p:cNvPr>
          <p:cNvSpPr/>
          <p:nvPr/>
        </p:nvSpPr>
        <p:spPr>
          <a:xfrm>
            <a:off x="8814031" y="3099616"/>
            <a:ext cx="34029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object </a:t>
            </a:r>
            <a:r>
              <a:rPr lang="en-US" b="1" dirty="0">
                <a:solidFill>
                  <a:schemeClr val="accent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goodnumber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in our environment to use</a:t>
            </a:r>
          </a:p>
        </p:txBody>
      </p:sp>
    </p:spTree>
    <p:extLst>
      <p:ext uri="{BB962C8B-B14F-4D97-AF65-F5344CB8AC3E}">
        <p14:creationId xmlns:p14="http://schemas.microsoft.com/office/powerpoint/2010/main" val="3285129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0651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And now we’re </a:t>
            </a:r>
            <a:r>
              <a:rPr lang="en-US" b="1" i="1" dirty="0"/>
              <a:t>coders.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We have R and R Studio up-and-running.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have written a comment, defined an object and run a simple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just have to learn how to </a:t>
            </a:r>
            <a:r>
              <a:rPr lang="en-US" b="1" i="1" dirty="0"/>
              <a:t>do more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sz="2600" i="1" dirty="0"/>
              <a:t>a process you will continue as long as you’re using R.</a:t>
            </a:r>
            <a:r>
              <a:rPr lang="en-US" i="1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7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7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chemeClr val="accent4"/>
                </a:solidFill>
              </a:rPr>
              <a:t>function</a:t>
            </a:r>
            <a:r>
              <a:rPr lang="en-US" dirty="0"/>
              <a:t> takes inputs (arguments) and produces outputs.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the </a:t>
            </a:r>
            <a:r>
              <a:rPr lang="en-US" b="1" dirty="0">
                <a:solidFill>
                  <a:schemeClr val="accent4"/>
                </a:solidFill>
              </a:rPr>
              <a:t>c</a:t>
            </a:r>
            <a:r>
              <a:rPr lang="en-US" dirty="0"/>
              <a:t> function to combine </a:t>
            </a:r>
            <a:r>
              <a:rPr lang="en-US" i="1" dirty="0"/>
              <a:t>numbers</a:t>
            </a:r>
            <a:r>
              <a:rPr lang="en-US" dirty="0"/>
              <a:t> into a series of numbers (a </a:t>
            </a:r>
            <a:r>
              <a:rPr lang="en-US" i="1" dirty="0"/>
              <a:t>vector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4600227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3  4  5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DC67BC3-B6C4-404C-8D4D-E5AD8BEE03C6}"/>
              </a:ext>
            </a:extLst>
          </p:cNvPr>
          <p:cNvSpPr/>
          <p:nvPr/>
        </p:nvSpPr>
        <p:spPr>
          <a:xfrm>
            <a:off x="4570643" y="4628373"/>
            <a:ext cx="7187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single vector </a:t>
            </a:r>
          </a:p>
        </p:txBody>
      </p:sp>
    </p:spTree>
    <p:extLst>
      <p:ext uri="{BB962C8B-B14F-4D97-AF65-F5344CB8AC3E}">
        <p14:creationId xmlns:p14="http://schemas.microsoft.com/office/powerpoint/2010/main" val="1619323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9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We can </a:t>
            </a:r>
            <a:r>
              <a:rPr lang="en-US" i="1" dirty="0"/>
              <a:t>nest</a:t>
            </a:r>
            <a:r>
              <a:rPr lang="en-US" dirty="0"/>
              <a:t> functions: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400" b="1" dirty="0"/>
              <a:t>But nesting is hard to read </a:t>
            </a:r>
            <a:r>
              <a:rPr lang="en-US" sz="2000" dirty="0"/>
              <a:t>(especially when it gets complicated)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Alternatively: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A821E11-37A7-7C45-9A32-070B5F3EA1BA}"/>
              </a:ext>
            </a:extLst>
          </p:cNvPr>
          <p:cNvGrpSpPr/>
          <p:nvPr/>
        </p:nvGrpSpPr>
        <p:grpSpPr>
          <a:xfrm>
            <a:off x="947738" y="2797776"/>
            <a:ext cx="3524250" cy="877638"/>
            <a:chOff x="947738" y="4628801"/>
            <a:chExt cx="3524250" cy="877638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AD606FF1-F5BA-7849-9A6D-919582E153B0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4341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))</a:t>
              </a:r>
            </a:p>
          </p:txBody>
        </p:sp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0DE159D-5A7F-C449-A91E-714BE4FDF32B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072324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A29531E-7DCB-6A44-A243-692AE4146B03}"/>
              </a:ext>
            </a:extLst>
          </p:cNvPr>
          <p:cNvSpPr/>
          <p:nvPr/>
        </p:nvSpPr>
        <p:spPr>
          <a:xfrm>
            <a:off x="4662488" y="2729980"/>
            <a:ext cx="7187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vector, then take the mean of that vector.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CA0D40C-FC3B-2047-B94D-9313C107A74A}"/>
              </a:ext>
            </a:extLst>
          </p:cNvPr>
          <p:cNvGrpSpPr/>
          <p:nvPr/>
        </p:nvGrpSpPr>
        <p:grpSpPr>
          <a:xfrm>
            <a:off x="947738" y="5115786"/>
            <a:ext cx="5981700" cy="1334842"/>
            <a:chOff x="947738" y="4628801"/>
            <a:chExt cx="3524250" cy="1334842"/>
          </a:xfrm>
        </p:grpSpPr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051506C7-DCAD-F34B-BCFE-3206D049B3F6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4628801"/>
              <a:ext cx="3524250" cy="95421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goodnumbers </a:t>
              </a:r>
              <a:r>
                <a:rPr lang="en-US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&lt;-</a:t>
              </a: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c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</a:t>
              </a:r>
              <a:r>
                <a:rPr lang="en-US" sz="2400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0" indent="0">
                <a:buNone/>
              </a:pPr>
              <a:r>
                <a:rPr lang="en-US" sz="2400" b="1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mean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(goodnumbers)</a:t>
              </a:r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AF8FD1B3-8EE1-684F-AAC5-5F26A9436EFE}"/>
                </a:ext>
              </a:extLst>
            </p:cNvPr>
            <p:cNvSpPr txBox="1">
              <a:spLocks/>
            </p:cNvSpPr>
            <p:nvPr/>
          </p:nvSpPr>
          <p:spPr>
            <a:xfrm>
              <a:off x="947738" y="5529528"/>
              <a:ext cx="3524250" cy="434115"/>
            </a:xfrm>
            <a:prstGeom prst="rect">
              <a:avLst/>
            </a:prstGeom>
            <a:solidFill>
              <a:srgbClr val="FBFBFB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[1] 4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3E0EBDA-CB4B-764B-B66A-183740AF2F65}"/>
              </a:ext>
            </a:extLst>
          </p:cNvPr>
          <p:cNvSpPr/>
          <p:nvPr/>
        </p:nvSpPr>
        <p:spPr>
          <a:xfrm>
            <a:off x="7043738" y="5090853"/>
            <a:ext cx="47495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the numbers 3, 4 and 5 into a vector and </a:t>
            </a:r>
            <a:r>
              <a:rPr lang="en-US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assign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it to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goodnumbers</a:t>
            </a:r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r>
              <a:rPr lang="en-US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mean of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goodnumbers.</a:t>
            </a:r>
            <a:endParaRPr lang="en-US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829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690"/>
            <a:ext cx="10515600" cy="565081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Functions</a:t>
            </a:r>
          </a:p>
          <a:p>
            <a:pPr marL="0" indent="0">
              <a:buNone/>
            </a:pPr>
            <a:r>
              <a:rPr lang="en-US" dirty="0"/>
              <a:t>We run our script and the console will show:</a:t>
            </a:r>
            <a:endParaRPr lang="en-US" b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53CD5E-A0CA-1343-9041-CC1873C77E52}"/>
              </a:ext>
            </a:extLst>
          </p:cNvPr>
          <p:cNvGrpSpPr/>
          <p:nvPr/>
        </p:nvGrpSpPr>
        <p:grpSpPr>
          <a:xfrm>
            <a:off x="561443" y="1808005"/>
            <a:ext cx="11390304" cy="5821384"/>
            <a:chOff x="195683" y="1527589"/>
            <a:chExt cx="11390304" cy="58213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2F02ED-4B2A-A74D-B90F-1FF487CBAC0A}"/>
                </a:ext>
              </a:extLst>
            </p:cNvPr>
            <p:cNvGrpSpPr/>
            <p:nvPr/>
          </p:nvGrpSpPr>
          <p:grpSpPr>
            <a:xfrm>
              <a:off x="195683" y="1527589"/>
              <a:ext cx="11390304" cy="5821384"/>
              <a:chOff x="528637" y="1787844"/>
              <a:chExt cx="14156320" cy="7228565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3FEECB6-9C62-E04D-9247-93087620A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8637" y="1787844"/>
                <a:ext cx="14156320" cy="7228565"/>
              </a:xfrm>
              <a:prstGeom prst="rect">
                <a:avLst/>
              </a:prstGeom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5D5E783-3CC8-5B4F-8FC4-9CC1958C1DDF}"/>
                  </a:ext>
                </a:extLst>
              </p:cNvPr>
              <p:cNvSpPr/>
              <p:nvPr/>
            </p:nvSpPr>
            <p:spPr>
              <a:xfrm>
                <a:off x="9452936" y="5916019"/>
                <a:ext cx="4496980" cy="23561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0A5014-CA23-8941-AA02-F8D375F1D3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68032" y="5442798"/>
              <a:ext cx="950912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995106-658D-5141-B611-392299BCE41F}"/>
                </a:ext>
              </a:extLst>
            </p:cNvPr>
            <p:cNvSpPr/>
            <p:nvPr/>
          </p:nvSpPr>
          <p:spPr>
            <a:xfrm>
              <a:off x="2218944" y="5258132"/>
              <a:ext cx="28440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Output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console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4CD216-F65E-5948-8328-ECAB654A36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3666" y="3418227"/>
              <a:ext cx="72096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82A78A-88E6-2044-A751-C93D54A00A03}"/>
                </a:ext>
              </a:extLst>
            </p:cNvPr>
            <p:cNvSpPr/>
            <p:nvPr/>
          </p:nvSpPr>
          <p:spPr>
            <a:xfrm>
              <a:off x="3267596" y="3111158"/>
              <a:ext cx="257427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</a:t>
              </a:r>
              <a:r>
                <a:rPr lang="en-US" b="1" dirty="0">
                  <a:solidFill>
                    <a:schemeClr val="accent1"/>
                  </a:solidFill>
                  <a:cs typeface="Consolas" panose="020B0609020204030204" pitchFamily="49" charset="0"/>
                </a:rPr>
                <a:t>script</a:t>
              </a: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; </a:t>
              </a:r>
              <a:b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</a:br>
              <a:r>
                <a:rPr lang="en-US" dirty="0">
                  <a:solidFill>
                    <a:schemeClr val="accent1"/>
                  </a:solidFill>
                  <a:cs typeface="Consolas" panose="020B0609020204030204" pitchFamily="49" charset="0"/>
                </a:rPr>
                <a:t>our instructions</a:t>
              </a:r>
              <a:endParaRPr lang="en-US" b="1" dirty="0">
                <a:solidFill>
                  <a:schemeClr val="accent1"/>
                </a:solidFill>
                <a:cs typeface="Consolas" panose="020B0609020204030204" pitchFamily="49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5A192FE-DF65-E043-BCF2-8D80A67717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96547" y="3190957"/>
              <a:ext cx="302598" cy="42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CBDB2C0-68E5-5645-B0BF-1904FED7966A}"/>
                </a:ext>
              </a:extLst>
            </p:cNvPr>
            <p:cNvSpPr/>
            <p:nvPr/>
          </p:nvSpPr>
          <p:spPr>
            <a:xfrm>
              <a:off x="7741135" y="3292539"/>
              <a:ext cx="340295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The object </a:t>
              </a:r>
              <a:r>
                <a:rPr lang="en-US" dirty="0">
                  <a:solidFill>
                    <a:schemeClr val="accent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goodnumber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is in our </a:t>
              </a:r>
              <a:r>
                <a:rPr lang="en-US" b="1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environment</a:t>
              </a:r>
              <a:r>
                <a:rPr lang="en-US" dirty="0">
                  <a:solidFill>
                    <a:schemeClr val="accent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to use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37615A4-87D6-C747-B02A-EF5D15C38FCB}"/>
                </a:ext>
              </a:extLst>
            </p:cNvPr>
            <p:cNvSpPr/>
            <p:nvPr/>
          </p:nvSpPr>
          <p:spPr>
            <a:xfrm>
              <a:off x="7001530" y="2853004"/>
              <a:ext cx="3618311" cy="1478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3856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5C6373D0-1213-1D46-815B-F371C36445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37482" t="6428" r="53736" b="72608"/>
          <a:stretch/>
        </p:blipFill>
        <p:spPr>
          <a:xfrm>
            <a:off x="7559534" y="657226"/>
            <a:ext cx="3452944" cy="6183134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CD0B835-F131-7541-A237-E3E6CAF01583}"/>
              </a:ext>
            </a:extLst>
          </p:cNvPr>
          <p:cNvSpPr txBox="1"/>
          <p:nvPr/>
        </p:nvSpPr>
        <p:spPr>
          <a:xfrm>
            <a:off x="1387929" y="-62076"/>
            <a:ext cx="3035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FC29FD-28B1-F94B-9CC6-7E53536D465E}"/>
              </a:ext>
            </a:extLst>
          </p:cNvPr>
          <p:cNvSpPr txBox="1"/>
          <p:nvPr/>
        </p:nvSpPr>
        <p:spPr>
          <a:xfrm>
            <a:off x="4849588" y="-62076"/>
            <a:ext cx="2547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C443CD-AF63-5240-8A5E-DF772C2263B2}"/>
              </a:ext>
            </a:extLst>
          </p:cNvPr>
          <p:cNvSpPr txBox="1"/>
          <p:nvPr/>
        </p:nvSpPr>
        <p:spPr>
          <a:xfrm>
            <a:off x="7559534" y="-41282"/>
            <a:ext cx="3452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visualise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055EBD3-AEE9-AF4A-833D-475D755773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990" b="27545"/>
          <a:stretch/>
        </p:blipFill>
        <p:spPr>
          <a:xfrm>
            <a:off x="1418480" y="657226"/>
            <a:ext cx="3004713" cy="595212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E0CA78A-EFA7-4F40-B0E2-EE3A0D887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903" b="27339"/>
          <a:stretch/>
        </p:blipFill>
        <p:spPr>
          <a:xfrm>
            <a:off x="5458619" y="656360"/>
            <a:ext cx="1248799" cy="596902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7DC8BD-3782-824B-93F5-10E55F553226}"/>
              </a:ext>
            </a:extLst>
          </p:cNvPr>
          <p:cNvCxnSpPr>
            <a:cxnSpLocks/>
          </p:cNvCxnSpPr>
          <p:nvPr/>
        </p:nvCxnSpPr>
        <p:spPr>
          <a:xfrm flipH="1">
            <a:off x="1418480" y="6668814"/>
            <a:ext cx="959399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533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5665"/>
            <a:ext cx="10515600" cy="632233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Packages</a:t>
            </a:r>
            <a:endParaRPr lang="en-US" b="1" i="1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R uses functions to do things. A </a:t>
            </a:r>
            <a:r>
              <a:rPr lang="en-US" b="1" dirty="0"/>
              <a:t>package</a:t>
            </a:r>
            <a:r>
              <a:rPr lang="en-US" dirty="0"/>
              <a:t> is a collection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packages are installed when you install R.</a:t>
            </a:r>
            <a:br>
              <a:rPr lang="en-US" dirty="0"/>
            </a:br>
            <a:r>
              <a:rPr lang="en-US" sz="2400" dirty="0"/>
              <a:t>	</a:t>
            </a:r>
            <a:r>
              <a:rPr lang="en-US" sz="1800" dirty="0"/>
              <a:t>this is called “base R”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Other user-written packages can be installed using: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3982E9C-D766-CD47-BFD8-4D9C782AADBB}"/>
              </a:ext>
            </a:extLst>
          </p:cNvPr>
          <p:cNvSpPr txBox="1">
            <a:spLocks/>
          </p:cNvSpPr>
          <p:nvPr/>
        </p:nvSpPr>
        <p:spPr>
          <a:xfrm>
            <a:off x="947737" y="5496981"/>
            <a:ext cx="6112281" cy="4997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(“nameofpackage”)</a:t>
            </a:r>
          </a:p>
        </p:txBody>
      </p:sp>
    </p:spTree>
    <p:extLst>
      <p:ext uri="{BB962C8B-B14F-4D97-AF65-F5344CB8AC3E}">
        <p14:creationId xmlns:p14="http://schemas.microsoft.com/office/powerpoint/2010/main" val="1869447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8"/>
            <a:ext cx="10515600" cy="532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(Well, 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is a collection of packages)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are intuitive and consistent.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help you read, manipulate and visualise your data with less hassle.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best to </a:t>
            </a:r>
            <a:r>
              <a:rPr lang="en-US" b="1" dirty="0"/>
              <a:t>see </a:t>
            </a:r>
            <a:r>
              <a:rPr lang="en-US" dirty="0"/>
              <a:t>how these functions are used.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687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842"/>
            <a:ext cx="10515600" cy="53936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Let’s get into it.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From R Studio, open: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2_thescript.R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script is long! It does lots of things.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we’re going to take it one step at a time.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Note: to run the code where our cursor is, or what you have highlighted, use the keyboard shortcut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>
                <a:highlight>
                  <a:srgbClr val="EBECEB"/>
                </a:highlight>
              </a:rPr>
              <a:t>CTRL + ENTER</a:t>
            </a:r>
            <a:r>
              <a:rPr lang="en-US" dirty="0"/>
              <a:t> 		</a:t>
            </a:r>
            <a:r>
              <a:rPr lang="en-US" sz="1600" dirty="0"/>
              <a:t>or</a:t>
            </a:r>
            <a:r>
              <a:rPr lang="en-US" dirty="0"/>
              <a:t>		</a:t>
            </a:r>
            <a:r>
              <a:rPr lang="en-US" dirty="0">
                <a:highlight>
                  <a:srgbClr val="EBECEB"/>
                </a:highlight>
              </a:rPr>
              <a:t>CMD + RETURN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D20F-5A41-7D4D-B269-FF996C6A6A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54C576-119D-7D44-B303-2931769BD171}"/>
              </a:ext>
            </a:extLst>
          </p:cNvPr>
          <p:cNvCxnSpPr>
            <a:cxnSpLocks/>
          </p:cNvCxnSpPr>
          <p:nvPr/>
        </p:nvCxnSpPr>
        <p:spPr>
          <a:xfrm flipH="1">
            <a:off x="12056266" y="520607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63551-CF85-2C41-A112-EC2D6D016E72}"/>
              </a:ext>
            </a:extLst>
          </p:cNvPr>
          <p:cNvSpPr txBox="1"/>
          <p:nvPr/>
        </p:nvSpPr>
        <p:spPr>
          <a:xfrm>
            <a:off x="11938501" y="35362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AFD441B-73BD-A34F-B85A-09C6291CF381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987EE7-522D-2F45-8FAF-12D682E17A87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D21BE2-01E2-F14F-BA73-DEA8B34D3997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1DF0B-DB49-F24B-B930-3EBBF3F80726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E09469-6760-E640-846A-4C25229C5CCA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B150031-EACF-9D4C-8DE7-6EFD679EC830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C2BD34-0015-2B4A-9D2E-D6B211529594}"/>
              </a:ext>
            </a:extLst>
          </p:cNvPr>
          <p:cNvSpPr txBox="1"/>
          <p:nvPr/>
        </p:nvSpPr>
        <p:spPr>
          <a:xfrm>
            <a:off x="11938501" y="114590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893310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8"/>
            <a:ext cx="10515600" cy="45345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Data frames</a:t>
            </a:r>
          </a:p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A data frame is data in two-dimensional space </a:t>
            </a:r>
          </a:p>
          <a:p>
            <a:pPr marL="0" indent="0">
              <a:buNone/>
            </a:pPr>
            <a:r>
              <a:rPr lang="en-US" dirty="0"/>
              <a:t>(rows and columns; think of an Excel sheet)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16AFE-57AD-3849-B221-83669E785C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990" b="70367"/>
          <a:stretch/>
        </p:blipFill>
        <p:spPr>
          <a:xfrm>
            <a:off x="4394861" y="4242841"/>
            <a:ext cx="3004713" cy="243431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F02FD8-3C84-5741-BF73-1290CD097E79}"/>
              </a:ext>
            </a:extLst>
          </p:cNvPr>
          <p:cNvSpPr/>
          <p:nvPr/>
        </p:nvSpPr>
        <p:spPr>
          <a:xfrm>
            <a:off x="947738" y="3429000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</a:t>
            </a:r>
            <a:r>
              <a:rPr lang="en-A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AU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gapminder.csv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5FD575-FD04-704E-9505-853C749BE826}"/>
              </a:ext>
            </a:extLst>
          </p:cNvPr>
          <p:cNvSpPr txBox="1"/>
          <p:nvPr/>
        </p:nvSpPr>
        <p:spPr>
          <a:xfrm>
            <a:off x="3154017" y="5049078"/>
            <a:ext cx="4823792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Change to gapminder</a:t>
            </a:r>
          </a:p>
        </p:txBody>
      </p:sp>
    </p:spTree>
    <p:extLst>
      <p:ext uri="{BB962C8B-B14F-4D97-AF65-F5344CB8AC3E}">
        <p14:creationId xmlns:p14="http://schemas.microsoft.com/office/powerpoint/2010/main" val="7755223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55404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Look at the gapminder dataset and picture it in your mind.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AU" dirty="0">
                <a:cs typeface="Consolas" panose="020B0609020204030204" pitchFamily="49" charset="0"/>
              </a:rPr>
              <a:t>Now close your eyes and:</a:t>
            </a: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r>
              <a:rPr lang="en-AU" dirty="0">
                <a:cs typeface="Consolas" panose="020B0609020204030204" pitchFamily="49" charset="0"/>
              </a:rPr>
              <a:t>Filter the observations to exclude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AU" b="1" i="1" dirty="0">
                <a:cs typeface="Consolas" panose="020B0609020204030204" pitchFamily="49" charset="0"/>
              </a:rPr>
              <a:t>What does this dataset look like now?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610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Create a new column 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</a:t>
            </a:r>
            <a:r>
              <a:rPr lang="en-AU" dirty="0">
                <a:cs typeface="Consolas" panose="020B0609020204030204" pitchFamily="49" charset="0"/>
              </a:rPr>
              <a:t> that is the product of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and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  <a:r>
              <a:rPr lang="en-AU" dirty="0">
                <a:cs typeface="Consolas" panose="020B0609020204030204" pitchFamily="49" charset="0"/>
              </a:rPr>
              <a:t>. 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Create or change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mutate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5" y="5963518"/>
            <a:ext cx="49822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mutated to have an additional column called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6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8644329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4A6277-5BDC-CA42-ADF7-0FFDBD4BCE1E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0494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Filter the observations to </a:t>
            </a:r>
            <a:r>
              <a:rPr lang="en-AU" b="1" dirty="0">
                <a:cs typeface="Consolas" panose="020B0609020204030204" pitchFamily="49" charset="0"/>
              </a:rPr>
              <a:t>exclude</a:t>
            </a:r>
            <a:r>
              <a:rPr lang="en-AU" dirty="0">
                <a:cs typeface="Consolas" panose="020B0609020204030204" pitchFamily="49" charset="0"/>
              </a:rPr>
              <a:t> those from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2007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Filter observations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filter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equal to</a:t>
            </a:r>
            <a:endParaRPr lang="en-AU" dirty="0">
              <a:cs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AU" dirty="0">
                <a:cs typeface="Consolas" panose="020B0609020204030204" pitchFamily="49" charset="0"/>
              </a:rPr>
              <a:t> means 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is not equal to</a:t>
            </a:r>
            <a:endParaRPr lang="en-AU" dirty="0"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!= 2007)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4054827" y="5963518"/>
            <a:ext cx="33663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filtered to all observations where year does not equal 2007.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7171787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4729AD-4651-634A-B7FD-471469E9497A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8583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8"/>
            <a:ext cx="10919247" cy="303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Doing that in code:</a:t>
            </a:r>
          </a:p>
          <a:p>
            <a:pPr marL="0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r>
              <a:rPr lang="en-AU" dirty="0">
                <a:cs typeface="Consolas" panose="020B0609020204030204" pitchFamily="49" charset="0"/>
              </a:rPr>
              <a:t>Remove the 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gdpPercap</a:t>
            </a:r>
            <a:r>
              <a:rPr lang="en-AU" dirty="0">
                <a:cs typeface="Consolas" panose="020B0609020204030204" pitchFamily="49" charset="0"/>
              </a:rPr>
              <a:t> column.</a:t>
            </a:r>
          </a:p>
          <a:p>
            <a:endParaRPr lang="en-AU" dirty="0">
              <a:cs typeface="Consolas" panose="020B0609020204030204" pitchFamily="49" charset="0"/>
            </a:endParaRPr>
          </a:p>
          <a:p>
            <a:pPr lvl="1"/>
            <a:r>
              <a:rPr lang="en-AU" dirty="0">
                <a:cs typeface="Consolas" panose="020B0609020204030204" pitchFamily="49" charset="0"/>
              </a:rPr>
              <a:t>Drop columns using </a:t>
            </a:r>
            <a:r>
              <a:rPr lang="en-AU" b="1" dirty="0">
                <a:solidFill>
                  <a:schemeClr val="accent4"/>
                </a:solidFill>
                <a:cs typeface="Consolas" panose="020B0609020204030204" pitchFamily="49" charset="0"/>
              </a:rPr>
              <a:t>select</a:t>
            </a:r>
            <a:r>
              <a:rPr lang="en-AU" dirty="0">
                <a:cs typeface="Consolas" panose="020B0609020204030204" pitchFamily="49" charset="0"/>
              </a:rPr>
              <a:t>.</a:t>
            </a:r>
          </a:p>
          <a:p>
            <a:pPr marL="457200" lvl="1" indent="0">
              <a:buNone/>
            </a:pP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4786606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2D86A4-5C25-5642-801D-607082C11D43}"/>
              </a:ext>
            </a:extLst>
          </p:cNvPr>
          <p:cNvSpPr/>
          <p:nvPr/>
        </p:nvSpPr>
        <p:spPr>
          <a:xfrm>
            <a:off x="3805446" y="5963518"/>
            <a:ext cx="30822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C76E53-99EC-0343-A4FB-CC325BE424E1}"/>
              </a:ext>
            </a:extLst>
          </p:cNvPr>
          <p:cNvSpPr/>
          <p:nvPr/>
        </p:nvSpPr>
        <p:spPr>
          <a:xfrm>
            <a:off x="1199306" y="4095747"/>
            <a:ext cx="33600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Redefine the object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4234-AB63-1446-A68E-EC2F291FD015}"/>
              </a:ext>
            </a:extLst>
          </p:cNvPr>
          <p:cNvSpPr/>
          <p:nvPr/>
        </p:nvSpPr>
        <p:spPr>
          <a:xfrm>
            <a:off x="6521052" y="4852124"/>
            <a:ext cx="35349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be the </a:t>
            </a:r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gapminder</a:t>
            </a:r>
            <a:r>
              <a:rPr lang="en-US" sz="16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dataset </a:t>
            </a:r>
            <a:r>
              <a:rPr lang="en-US" sz="16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17ED94-648D-D945-9AB3-32E35441A2C9}"/>
              </a:ext>
            </a:extLst>
          </p:cNvPr>
          <p:cNvCxnSpPr>
            <a:cxnSpLocks/>
          </p:cNvCxnSpPr>
          <p:nvPr/>
        </p:nvCxnSpPr>
        <p:spPr>
          <a:xfrm>
            <a:off x="151282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B5CAF4-0CBD-C44A-B20A-97DF3A7104E6}"/>
              </a:ext>
            </a:extLst>
          </p:cNvPr>
          <p:cNvCxnSpPr>
            <a:cxnSpLocks/>
          </p:cNvCxnSpPr>
          <p:nvPr/>
        </p:nvCxnSpPr>
        <p:spPr>
          <a:xfrm>
            <a:off x="3542563" y="439137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AFCDD6-8BBB-9841-92DA-F8D1955771AA}"/>
              </a:ext>
            </a:extLst>
          </p:cNvPr>
          <p:cNvCxnSpPr>
            <a:cxnSpLocks/>
          </p:cNvCxnSpPr>
          <p:nvPr/>
        </p:nvCxnSpPr>
        <p:spPr>
          <a:xfrm>
            <a:off x="6518502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DDC6A0-F87F-D94C-BA4C-BEC6D0F5D52A}"/>
              </a:ext>
            </a:extLst>
          </p:cNvPr>
          <p:cNvCxnSpPr>
            <a:cxnSpLocks/>
          </p:cNvCxnSpPr>
          <p:nvPr/>
        </p:nvCxnSpPr>
        <p:spPr>
          <a:xfrm>
            <a:off x="3755133" y="5606768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D465BE-C99A-F84A-BFFB-C12C43F161F8}"/>
              </a:ext>
            </a:extLst>
          </p:cNvPr>
          <p:cNvCxnSpPr>
            <a:cxnSpLocks/>
          </p:cNvCxnSpPr>
          <p:nvPr/>
        </p:nvCxnSpPr>
        <p:spPr>
          <a:xfrm>
            <a:off x="6839278" y="5617603"/>
            <a:ext cx="0" cy="3952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1F0733-8B0F-6340-9567-AF4B319DA867}"/>
              </a:ext>
            </a:extLst>
          </p:cNvPr>
          <p:cNvCxnSpPr>
            <a:cxnSpLocks/>
          </p:cNvCxnSpPr>
          <p:nvPr/>
        </p:nvCxnSpPr>
        <p:spPr>
          <a:xfrm>
            <a:off x="6496277" y="4877682"/>
            <a:ext cx="0" cy="278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963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4" y="1060329"/>
            <a:ext cx="10919247" cy="5105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cs typeface="Consolas" panose="020B0609020204030204" pitchFamily="49" charset="0"/>
              </a:rPr>
              <a:t>Combining it all:</a:t>
            </a:r>
            <a:endParaRPr lang="en-AU" dirty="0">
              <a:cs typeface="Consolas" panose="020B0609020204030204" pitchFamily="49" charset="0"/>
            </a:endParaRPr>
          </a:p>
          <a:p>
            <a:endParaRPr lang="en-AU" dirty="0">
              <a:cs typeface="Consolas" panose="020B0609020204030204" pitchFamily="49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1DCBA2-F8D1-8A4F-9D2E-EAC1DD7DB28B}"/>
              </a:ext>
            </a:extLst>
          </p:cNvPr>
          <p:cNvSpPr/>
          <p:nvPr/>
        </p:nvSpPr>
        <p:spPr>
          <a:xfrm>
            <a:off x="947738" y="1850674"/>
            <a:ext cx="10919246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&lt;- gapminder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mutate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(gdp = gdpPercap * pop)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(year != 2007)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  <a:p>
            <a:pPr lvl="1"/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AU" sz="24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AU" sz="24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gdpPercap)</a:t>
            </a:r>
          </a:p>
          <a:p>
            <a:endParaRPr lang="en-AU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64FF31-0762-C84F-ACDF-A4E0581613BD}"/>
              </a:ext>
            </a:extLst>
          </p:cNvPr>
          <p:cNvSpPr/>
          <p:nvPr/>
        </p:nvSpPr>
        <p:spPr>
          <a:xfrm>
            <a:off x="859464" y="5397561"/>
            <a:ext cx="79757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cs typeface="Consolas" panose="020B0609020204030204" pitchFamily="49" charset="0"/>
              </a:rPr>
              <a:t>Now the </a:t>
            </a:r>
            <a:r>
              <a:rPr lang="en-AU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gapminder</a:t>
            </a:r>
            <a:r>
              <a:rPr lang="en-AU" sz="2400" dirty="0">
                <a:cs typeface="Consolas" panose="020B0609020204030204" pitchFamily="49" charset="0"/>
              </a:rPr>
              <a:t> dataset is what you pictured! </a:t>
            </a:r>
            <a:endParaRPr lang="en-US" sz="2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A13DE3-CEE7-284E-A1BB-E70AAD7266C1}"/>
              </a:ext>
            </a:extLst>
          </p:cNvPr>
          <p:cNvSpPr/>
          <p:nvPr/>
        </p:nvSpPr>
        <p:spPr>
          <a:xfrm>
            <a:off x="8407844" y="3994511"/>
            <a:ext cx="2651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Negatively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(drop) the variable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EECEE-BF8C-9046-A724-AE1266120F5B}"/>
              </a:ext>
            </a:extLst>
          </p:cNvPr>
          <p:cNvSpPr/>
          <p:nvPr/>
        </p:nvSpPr>
        <p:spPr>
          <a:xfrm>
            <a:off x="8407844" y="3344437"/>
            <a:ext cx="33663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 observations where year does not equal 2007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7850CF-FA1A-0243-8E46-956AC53ABBDB}"/>
              </a:ext>
            </a:extLst>
          </p:cNvPr>
          <p:cNvSpPr/>
          <p:nvPr/>
        </p:nvSpPr>
        <p:spPr>
          <a:xfrm>
            <a:off x="9572378" y="2513188"/>
            <a:ext cx="23337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 a column called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which is the product of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gdpPercap</a:t>
            </a:r>
            <a:r>
              <a:rPr lang="en-US" sz="1200" i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  <a:r>
              <a:rPr lang="en-US" sz="1200" dirty="0">
                <a:solidFill>
                  <a:schemeClr val="accent1"/>
                </a:solidFill>
                <a:latin typeface="Consolas" panose="020B0609020204030204" pitchFamily="49" charset="0"/>
                <a:ea typeface="Verdana" panose="020B0604030504040204" pitchFamily="34" charset="0"/>
                <a:cs typeface="Consolas" panose="020B0609020204030204" pitchFamily="49" charset="0"/>
              </a:rPr>
              <a:t>pop</a:t>
            </a:r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endParaRPr lang="en-US" sz="1200" dirty="0">
              <a:solidFill>
                <a:schemeClr val="accent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860C0-B84F-3345-AA99-BA875E48CD4C}"/>
              </a:ext>
            </a:extLst>
          </p:cNvPr>
          <p:cNvSpPr/>
          <p:nvPr/>
        </p:nvSpPr>
        <p:spPr>
          <a:xfrm>
            <a:off x="8401285" y="1956402"/>
            <a:ext cx="280025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Take the gapminder dataset </a:t>
            </a:r>
            <a:r>
              <a:rPr lang="en-US" sz="1200" b="1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</a:t>
            </a:r>
          </a:p>
        </p:txBody>
      </p:sp>
    </p:spTree>
    <p:extLst>
      <p:ext uri="{BB962C8B-B14F-4D97-AF65-F5344CB8AC3E}">
        <p14:creationId xmlns:p14="http://schemas.microsoft.com/office/powerpoint/2010/main" val="5736077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48879-DF87-9043-8FE5-6091551CA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that the data looks like</a:t>
            </a:r>
          </a:p>
        </p:txBody>
      </p:sp>
    </p:spTree>
    <p:extLst>
      <p:ext uri="{BB962C8B-B14F-4D97-AF65-F5344CB8AC3E}">
        <p14:creationId xmlns:p14="http://schemas.microsoft.com/office/powerpoint/2010/main" val="3242126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1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‘Coding’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If you have ever used Excel, you are a coder.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have used functions to create output. You have written code.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And we can greatly enhance the things we can do by using 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515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can we properly </a:t>
            </a:r>
            <a:r>
              <a:rPr lang="en-US" i="1" dirty="0"/>
              <a:t>see </a:t>
            </a:r>
            <a:r>
              <a:rPr lang="en-US" dirty="0"/>
              <a:t>our data?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need: </a:t>
            </a:r>
          </a:p>
          <a:p>
            <a:r>
              <a:rPr lang="en-US" dirty="0"/>
              <a:t>Data 		</a:t>
            </a:r>
            <a:r>
              <a:rPr lang="en-US" i="1" dirty="0"/>
              <a:t>(the data to be mapped)</a:t>
            </a:r>
            <a:endParaRPr lang="en-US" dirty="0"/>
          </a:p>
          <a:p>
            <a:r>
              <a:rPr lang="en-US" dirty="0"/>
              <a:t>Aesthetics 	</a:t>
            </a:r>
            <a:r>
              <a:rPr lang="en-US" i="1" dirty="0"/>
              <a:t>(variables in the data to be mapped)</a:t>
            </a:r>
          </a:p>
          <a:p>
            <a:r>
              <a:rPr lang="en-US" dirty="0" err="1"/>
              <a:t>Geoms</a:t>
            </a:r>
            <a:r>
              <a:rPr lang="en-US" dirty="0"/>
              <a:t> 		</a:t>
            </a:r>
            <a:r>
              <a:rPr lang="en-US" i="1" dirty="0"/>
              <a:t>(how to map the things)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5393168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504001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use ggplot’s framework to make a visualisation.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Start ggplot and tell it what you want to map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 those things with a geom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C85A6D-22F3-5846-A603-A884F658C9C8}"/>
              </a:ext>
            </a:extLst>
          </p:cNvPr>
          <p:cNvSpPr/>
          <p:nvPr/>
        </p:nvSpPr>
        <p:spPr>
          <a:xfrm>
            <a:off x="901243" y="3794714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gapminder %&gt;%</a:t>
            </a:r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257A4A-BDC3-8640-92AA-91C8B129C93A}"/>
              </a:ext>
            </a:extLst>
          </p:cNvPr>
          <p:cNvSpPr/>
          <p:nvPr/>
        </p:nvSpPr>
        <p:spPr>
          <a:xfrm>
            <a:off x="968956" y="4814041"/>
            <a:ext cx="1061085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ggplot(aes(x = lifeExp,</a:t>
            </a:r>
          </a:p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   y = gdp)) + </a:t>
            </a:r>
            <a:endParaRPr lang="en-AU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8CBBA8-56A4-A341-BE01-80B9ED7FCC88}"/>
              </a:ext>
            </a:extLst>
          </p:cNvPr>
          <p:cNvSpPr/>
          <p:nvPr/>
        </p:nvSpPr>
        <p:spPr>
          <a:xfrm>
            <a:off x="968956" y="6209905"/>
            <a:ext cx="1061085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AU" sz="2400" dirty="0">
                <a:latin typeface="Consolas" panose="020B0609020204030204" pitchFamily="49" charset="0"/>
                <a:cs typeface="Consolas" panose="020B0609020204030204" pitchFamily="49" charset="0"/>
              </a:rPr>
              <a:t>geom_point()</a:t>
            </a:r>
          </a:p>
        </p:txBody>
      </p:sp>
    </p:spTree>
    <p:extLst>
      <p:ext uri="{BB962C8B-B14F-4D97-AF65-F5344CB8AC3E}">
        <p14:creationId xmlns:p14="http://schemas.microsoft.com/office/powerpoint/2010/main" val="32105326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E2F83C-1841-C249-BEB7-3AB9C3D33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49" y="839470"/>
            <a:ext cx="6681627" cy="517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94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visualise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Explore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Really </a:t>
            </a:r>
            <a:r>
              <a:rPr lang="en-US" i="1" dirty="0"/>
              <a:t>look</a:t>
            </a:r>
            <a:r>
              <a:rPr lang="en-US" dirty="0"/>
              <a:t> at the data</a:t>
            </a:r>
          </a:p>
          <a:p>
            <a:pPr marL="0" indent="0">
              <a:buNone/>
            </a:pPr>
            <a:r>
              <a:rPr lang="en-US" dirty="0"/>
              <a:t>	What are you working with?</a:t>
            </a:r>
          </a:p>
          <a:p>
            <a:pPr marL="0" indent="0">
              <a:buNone/>
            </a:pPr>
            <a:r>
              <a:rPr lang="en-US" dirty="0"/>
              <a:t>	What seems </a:t>
            </a:r>
            <a:r>
              <a:rPr lang="en-US" i="1" dirty="0"/>
              <a:t>off</a:t>
            </a:r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2931554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6"/>
            <a:ext cx="10515600" cy="185940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want to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rename</a:t>
            </a:r>
            <a:r>
              <a:rPr lang="en-US" dirty="0"/>
              <a:t> the variable </a:t>
            </a:r>
            <a:r>
              <a:rPr lang="en-US" u="sng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dirty="0"/>
              <a:t> to </a:t>
            </a:r>
            <a:r>
              <a:rPr lang="en-US" u="sng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can do this with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function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rename</a:t>
            </a:r>
            <a:r>
              <a:rPr lang="en-US" dirty="0"/>
              <a:t>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7A5A6C-BE45-8E41-A2B2-61E93DDA3254}"/>
              </a:ext>
            </a:extLst>
          </p:cNvPr>
          <p:cNvSpPr txBox="1">
            <a:spLocks/>
          </p:cNvSpPr>
          <p:nvPr/>
        </p:nvSpPr>
        <p:spPr>
          <a:xfrm>
            <a:off x="2310626" y="3794985"/>
            <a:ext cx="8400384" cy="9151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		   rename(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	   	         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55EA3C-A9B9-1F4A-942E-C711EC58BDE9}"/>
              </a:ext>
            </a:extLst>
          </p:cNvPr>
          <p:cNvSpPr txBox="1"/>
          <p:nvPr/>
        </p:nvSpPr>
        <p:spPr>
          <a:xfrm>
            <a:off x="838200" y="6299200"/>
            <a:ext cx="1035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err="1"/>
              <a:t>pws</a:t>
            </a:r>
            <a:r>
              <a:rPr lang="en-US" sz="1600" i="1" dirty="0"/>
              <a:t>: take the dataset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1600" i="1" dirty="0"/>
              <a:t> and rename the variable </a:t>
            </a:r>
            <a:r>
              <a:rPr lang="en-US" sz="16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score</a:t>
            </a:r>
            <a:r>
              <a:rPr lang="en-US" sz="1600" i="1" dirty="0"/>
              <a:t> as </a:t>
            </a:r>
            <a:r>
              <a:rPr lang="en-US" sz="16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school_score</a:t>
            </a:r>
            <a:r>
              <a:rPr lang="en-US" sz="1600" i="1" dirty="0"/>
              <a:t>. </a:t>
            </a:r>
            <a:br>
              <a:rPr lang="en-US" sz="1600" i="1" dirty="0"/>
            </a:br>
            <a:r>
              <a:rPr lang="en-US" sz="1600" i="1" dirty="0"/>
              <a:t>Assign (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1600" i="1" dirty="0"/>
              <a:t>) this new dataset to be the new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1600" i="1" dirty="0">
                <a:cs typeface="Consolas" panose="020B0609020204030204" pitchFamily="49" charset="0"/>
              </a:rPr>
              <a:t> dataset.</a:t>
            </a:r>
            <a:endParaRPr lang="en-US" sz="1600" i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FD84AE-59F6-3D41-B2E6-0E7B8870C4B2}"/>
              </a:ext>
            </a:extLst>
          </p:cNvPr>
          <p:cNvSpPr/>
          <p:nvPr/>
        </p:nvSpPr>
        <p:spPr>
          <a:xfrm>
            <a:off x="2310625" y="3731485"/>
            <a:ext cx="31422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 &lt;-</a:t>
            </a:r>
            <a:endParaRPr lang="en-US" sz="28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840F7B9-1DF6-FF47-AC9C-059A0B78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E841D7-3089-824D-B875-48BAE6F26BCD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440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E53FEA4-1339-114E-BD8F-E650FAFF0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5644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Want the data to be:</a:t>
            </a:r>
          </a:p>
          <a:p>
            <a:r>
              <a:rPr lang="en-US" dirty="0"/>
              <a:t>Tidy</a:t>
            </a:r>
          </a:p>
          <a:p>
            <a:r>
              <a:rPr lang="en-US" dirty="0"/>
              <a:t>Time-series</a:t>
            </a:r>
          </a:p>
          <a:p>
            <a:r>
              <a:rPr lang="en-US" dirty="0"/>
              <a:t>Scatter-able</a:t>
            </a:r>
          </a:p>
          <a:p>
            <a:r>
              <a:rPr lang="en-US" dirty="0"/>
              <a:t>Mappable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Gapminder?</a:t>
            </a:r>
          </a:p>
          <a:p>
            <a:pPr marL="0" indent="0">
              <a:buNone/>
            </a:pPr>
            <a:r>
              <a:rPr lang="en-US" dirty="0"/>
              <a:t>ABS state-based time-series</a:t>
            </a:r>
          </a:p>
        </p:txBody>
      </p:sp>
    </p:spTree>
    <p:extLst>
      <p:ext uri="{BB962C8B-B14F-4D97-AF65-F5344CB8AC3E}">
        <p14:creationId xmlns:p14="http://schemas.microsoft.com/office/powerpoint/2010/main" val="2825269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F53AED-F2AE-0340-A6F1-4A626F8365CF}"/>
              </a:ext>
            </a:extLst>
          </p:cNvPr>
          <p:cNvSpPr/>
          <p:nvPr/>
        </p:nvSpPr>
        <p:spPr>
          <a:xfrm>
            <a:off x="2310625" y="3731485"/>
            <a:ext cx="6503175" cy="25931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65" y="1060329"/>
            <a:ext cx="10515600" cy="204809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b="1" dirty="0"/>
              <a:t> is a package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is a collection of packages that are intuitive and consistent.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BCB1CD5-B93D-6D48-B7ED-82C96377AD7D}"/>
              </a:ext>
            </a:extLst>
          </p:cNvPr>
          <p:cNvGrpSpPr/>
          <p:nvPr/>
        </p:nvGrpSpPr>
        <p:grpSpPr>
          <a:xfrm>
            <a:off x="2310625" y="3731485"/>
            <a:ext cx="6335404" cy="2508539"/>
            <a:chOff x="777615" y="3668423"/>
            <a:chExt cx="6335404" cy="250853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E5F8480-5FA0-A949-BB34-8A9D2058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9990" b="70367"/>
            <a:stretch/>
          </p:blipFill>
          <p:spPr>
            <a:xfrm>
              <a:off x="4108306" y="3742645"/>
              <a:ext cx="3004713" cy="243431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5098BF8-6F38-A04B-B3D9-A8426CABC44F}"/>
                </a:ext>
              </a:extLst>
            </p:cNvPr>
            <p:cNvSpPr/>
            <p:nvPr/>
          </p:nvSpPr>
          <p:spPr>
            <a:xfrm>
              <a:off x="777615" y="3668423"/>
              <a:ext cx="314220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state_scores &lt;-</a:t>
              </a:r>
              <a:endParaRPr lang="en-US" sz="2800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510E005-D11D-3548-9B2A-D3FB854AC52C}"/>
              </a:ext>
            </a:extLst>
          </p:cNvPr>
          <p:cNvSpPr txBox="1"/>
          <p:nvPr/>
        </p:nvSpPr>
        <p:spPr>
          <a:xfrm>
            <a:off x="838200" y="6413500"/>
            <a:ext cx="10350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plain-word syntax [</a:t>
            </a:r>
            <a:r>
              <a:rPr lang="en-US" sz="1600" i="1" dirty="0" err="1"/>
              <a:t>pws</a:t>
            </a:r>
            <a:r>
              <a:rPr lang="en-US" sz="1600" i="1" dirty="0"/>
              <a:t>]: the left-hand side (</a:t>
            </a:r>
            <a:r>
              <a:rPr lang="en-US" sz="1600" i="1" dirty="0" err="1"/>
              <a:t>state_scores</a:t>
            </a:r>
            <a:r>
              <a:rPr lang="en-US" sz="1600" i="1" dirty="0"/>
              <a:t>) is defined as (assigned) the dataset.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BAE3292-9864-1442-8A51-BF10FD0A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learn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31508E-493F-484C-8BA2-03AED09AAC68}"/>
              </a:ext>
            </a:extLst>
          </p:cNvPr>
          <p:cNvSpPr/>
          <p:nvPr/>
        </p:nvSpPr>
        <p:spPr>
          <a:xfrm>
            <a:off x="838200" y="257175"/>
            <a:ext cx="1151021" cy="566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672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BAF87E6-2478-3342-B2F4-420719BE203C}"/>
              </a:ext>
            </a:extLst>
          </p:cNvPr>
          <p:cNvSpPr/>
          <p:nvPr/>
        </p:nvSpPr>
        <p:spPr>
          <a:xfrm>
            <a:off x="1701800" y="3323772"/>
            <a:ext cx="82686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[3]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8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“state_schools”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6"/>
            <a:ext cx="10515600" cy="185940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are different ways to do the same thing! If we wanted to avoid tidyverse and instead use base R, we could: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7526D6-E5C8-644B-AFC2-BD87BD54C0A8}"/>
              </a:ext>
            </a:extLst>
          </p:cNvPr>
          <p:cNvSpPr/>
          <p:nvPr/>
        </p:nvSpPr>
        <p:spPr>
          <a:xfrm>
            <a:off x="482602" y="4218581"/>
            <a:ext cx="1170939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ie:</a:t>
            </a:r>
            <a:r>
              <a:rPr lang="en-US" sz="2400" dirty="0"/>
              <a:t> take the </a:t>
            </a:r>
            <a:r>
              <a:rPr lang="en-US" sz="2400" b="1" dirty="0">
                <a:solidFill>
                  <a:schemeClr val="accent5"/>
                </a:solidFill>
              </a:rPr>
              <a:t>third element</a:t>
            </a:r>
            <a:r>
              <a:rPr lang="en-US" sz="2400" dirty="0"/>
              <a:t> of the </a:t>
            </a:r>
            <a:r>
              <a:rPr lang="en-US" sz="24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</a:t>
            </a:r>
            <a:r>
              <a:rPr lang="en-US" sz="2400" dirty="0"/>
              <a:t> character-vector for the dataset </a:t>
            </a:r>
            <a:r>
              <a:rPr lang="en-US" sz="24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state_scores</a:t>
            </a:r>
            <a:r>
              <a:rPr lang="en-US" sz="2400" dirty="0"/>
              <a:t> and replace it with </a:t>
            </a:r>
            <a:r>
              <a:rPr lang="en-US" sz="24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“state_schools”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But: it’s hard to read and hard to interpret. </a:t>
            </a:r>
          </a:p>
          <a:p>
            <a:r>
              <a:rPr lang="en-US" sz="2400" dirty="0"/>
              <a:t>And it’s easy to mess up </a:t>
            </a:r>
            <a:r>
              <a:rPr lang="en-US" sz="1600" dirty="0"/>
              <a:t>(what if the name we wanted to replace wasn’t the third, but the fourth?)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97411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  <a:r>
              <a:rPr lang="en-US" sz="5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sz="2000" dirty="0">
                <a:solidFill>
                  <a:prstClr val="black">
                    <a:lumMod val="50000"/>
                    <a:lumOff val="50000"/>
                  </a:prstClr>
                </a:solidFill>
              </a:rPr>
              <a:t>is almost over</a:t>
            </a:r>
            <a:endParaRPr lang="en-US" sz="5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‘Piping’ data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795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10219712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over!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have installed R and R Studio.</a:t>
            </a:r>
          </a:p>
          <a:p>
            <a:pPr marL="0" indent="0">
              <a:buNone/>
            </a:pPr>
            <a:r>
              <a:rPr lang="en-US" dirty="0"/>
              <a:t>We have installed packages.</a:t>
            </a:r>
          </a:p>
          <a:p>
            <a:pPr marL="0" indent="0">
              <a:buNone/>
            </a:pPr>
            <a:r>
              <a:rPr lang="en-US" dirty="0"/>
              <a:t>We assign things with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dirty="0"/>
              <a:t>.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We can ‘pipe’ things with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we can move onto </a:t>
            </a:r>
            <a:r>
              <a:rPr lang="en-US" i="1" dirty="0"/>
              <a:t>interesting things</a:t>
            </a:r>
            <a:r>
              <a:rPr lang="en-US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29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1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 script-based language</a:t>
            </a:r>
          </a:p>
          <a:p>
            <a:pPr marL="0" indent="0">
              <a:buNone/>
            </a:pPr>
            <a:r>
              <a:rPr lang="en-US" sz="2400" dirty="0"/>
              <a:t>R is a script-based program.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You write a list of instructions and R will follow it.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is wonderfully handy: 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everything you have told it to do, it will do;</a:t>
            </a:r>
          </a:p>
          <a:p>
            <a:pPr lvl="1"/>
            <a:r>
              <a:rPr lang="en-US" dirty="0"/>
              <a:t>you have recorded everything you have told it to do. 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814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Get your data into 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Can be the biggest hassle</a:t>
            </a:r>
          </a:p>
          <a:p>
            <a:pPr marL="457200" lvl="1" indent="0">
              <a:buNone/>
            </a:pPr>
            <a:r>
              <a:rPr lang="en-US" dirty="0"/>
              <a:t>Also the least fun.</a:t>
            </a:r>
          </a:p>
          <a:p>
            <a:pPr marL="457200" lvl="1" indent="0">
              <a:buNone/>
            </a:pPr>
            <a:r>
              <a:rPr lang="en-US" dirty="0"/>
              <a:t>Annoying that it’s at the start. </a:t>
            </a:r>
          </a:p>
          <a:p>
            <a:pPr marL="457200" lvl="1" indent="0">
              <a:buNone/>
            </a:pPr>
            <a:r>
              <a:rPr lang="en-US" dirty="0"/>
              <a:t>But it is.</a:t>
            </a:r>
          </a:p>
          <a:p>
            <a:pPr marL="457200" lvl="1" indent="0">
              <a:buNone/>
            </a:pPr>
            <a:r>
              <a:rPr lang="en-US" dirty="0"/>
              <a:t>(Sorry)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There are very handy packages to help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D20F-5A41-7D4D-B269-FF996C6A6A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54C576-119D-7D44-B303-2931769BD171}"/>
              </a:ext>
            </a:extLst>
          </p:cNvPr>
          <p:cNvCxnSpPr>
            <a:cxnSpLocks/>
          </p:cNvCxnSpPr>
          <p:nvPr/>
        </p:nvCxnSpPr>
        <p:spPr>
          <a:xfrm flipH="1">
            <a:off x="12056266" y="520607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63551-CF85-2C41-A112-EC2D6D016E72}"/>
              </a:ext>
            </a:extLst>
          </p:cNvPr>
          <p:cNvSpPr txBox="1"/>
          <p:nvPr/>
        </p:nvSpPr>
        <p:spPr>
          <a:xfrm>
            <a:off x="11938501" y="35362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AFD441B-73BD-A34F-B85A-09C6291CF381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987EE7-522D-2F45-8FAF-12D682E17A87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D21BE2-01E2-F14F-BA73-DEA8B34D3997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1DF0B-DB49-F24B-B930-3EBBF3F80726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E09469-6760-E640-846A-4C25229C5CCA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B150031-EACF-9D4C-8DE7-6EFD679EC830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C2BD34-0015-2B4A-9D2E-D6B211529594}"/>
              </a:ext>
            </a:extLst>
          </p:cNvPr>
          <p:cNvSpPr txBox="1"/>
          <p:nvPr/>
        </p:nvSpPr>
        <p:spPr>
          <a:xfrm>
            <a:off x="11938501" y="114590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41570959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6"/>
                </a:solidFill>
              </a:rPr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16344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will use the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US" dirty="0"/>
              <a:t> set of packages to read, add to and explore our data.</a:t>
            </a:r>
          </a:p>
          <a:p>
            <a:pPr marL="0" indent="0">
              <a:buNone/>
            </a:pPr>
            <a:r>
              <a:rPr lang="en-US" dirty="0"/>
              <a:t>To read a </a:t>
            </a:r>
            <a:r>
              <a:rPr lang="en-US" b="1" dirty="0"/>
              <a:t>.csv</a:t>
            </a:r>
            <a:r>
              <a:rPr lang="en-US" dirty="0"/>
              <a:t> (comma separated values) file into 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FF5ED5-4223-4B45-9220-B411E7ACA46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B88921-2B1A-5A45-AAD3-A9FA34444408}"/>
              </a:ext>
            </a:extLst>
          </p:cNvPr>
          <p:cNvCxnSpPr>
            <a:cxnSpLocks/>
          </p:cNvCxnSpPr>
          <p:nvPr/>
        </p:nvCxnSpPr>
        <p:spPr>
          <a:xfrm flipH="1">
            <a:off x="12056266" y="1469843"/>
            <a:ext cx="1" cy="62335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E610B72-5EC4-3345-94B3-5DD95F3D7FFD}"/>
              </a:ext>
            </a:extLst>
          </p:cNvPr>
          <p:cNvSpPr txBox="1"/>
          <p:nvPr/>
        </p:nvSpPr>
        <p:spPr>
          <a:xfrm>
            <a:off x="11938501" y="130286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35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F8B60A9-B884-4249-86C9-32EF120EA1D9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1D69C07-295E-1A47-A5BA-66B5372CFA5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1EA52C6-3D1B-7A46-AC49-965600A3C610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1E331B0-9F7F-464B-8310-A84B80529150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C133EA2-E91E-2C49-84E5-013746649CFD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8D4896B-4553-E745-A2E4-37062CA75E18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8F30910-AF1D-A44A-9B78-9483EED8E466}"/>
              </a:ext>
            </a:extLst>
          </p:cNvPr>
          <p:cNvSpPr txBox="1"/>
          <p:nvPr/>
        </p:nvSpPr>
        <p:spPr>
          <a:xfrm>
            <a:off x="11938501" y="209514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44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436512BB-BB02-8B4C-B934-3860D76BC35F}"/>
              </a:ext>
            </a:extLst>
          </p:cNvPr>
          <p:cNvSpPr txBox="1">
            <a:spLocks/>
          </p:cNvSpPr>
          <p:nvPr/>
        </p:nvSpPr>
        <p:spPr>
          <a:xfrm>
            <a:off x="2310626" y="3794985"/>
            <a:ext cx="8400384" cy="7092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our_data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read_csv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(“data/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vet_data.csv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15579351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4"/>
                </a:solidFill>
              </a:rPr>
              <a:t>manipulate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Add and analyse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33E82-0DEB-414D-8D20-CA32B9743E63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2F03A59-FB15-A74E-A98F-6AD93ECCDB44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12056265" y="2471327"/>
            <a:ext cx="4" cy="940259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A336A2-5A52-B94D-A4D0-BB2F7782560B}"/>
              </a:ext>
            </a:extLst>
          </p:cNvPr>
          <p:cNvSpPr txBox="1"/>
          <p:nvPr/>
        </p:nvSpPr>
        <p:spPr>
          <a:xfrm>
            <a:off x="11938501" y="230434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EF05631-B2F2-4448-81D5-D2B703F75339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D97D0F5-B1E3-0E43-BDF2-8F96D1DD49F1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BC47C8B-EB8A-D94F-8B86-2FA63EFDDB94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BDD20E-E54B-6743-A79E-70720886409D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0D890C-E675-7749-9E1B-6E7F689AA48F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AB4A59-BC7D-6945-9A37-898FE4E93628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09F715E-50E5-5F4B-808A-8A9D8151A820}"/>
              </a:ext>
            </a:extLst>
          </p:cNvPr>
          <p:cNvSpPr txBox="1"/>
          <p:nvPr/>
        </p:nvSpPr>
        <p:spPr>
          <a:xfrm>
            <a:off x="11938501" y="341158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76</a:t>
            </a:r>
          </a:p>
        </p:txBody>
      </p:sp>
    </p:spTree>
    <p:extLst>
      <p:ext uri="{BB962C8B-B14F-4D97-AF65-F5344CB8AC3E}">
        <p14:creationId xmlns:p14="http://schemas.microsoft.com/office/powerpoint/2010/main" val="5803874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Really </a:t>
            </a:r>
            <a:r>
              <a:rPr lang="en-US" i="1" dirty="0"/>
              <a:t>look</a:t>
            </a:r>
            <a:r>
              <a:rPr lang="en-US" dirty="0"/>
              <a:t> at the data</a:t>
            </a:r>
          </a:p>
          <a:p>
            <a:pPr marL="0" indent="0">
              <a:buNone/>
            </a:pPr>
            <a:r>
              <a:rPr lang="en-US" dirty="0"/>
              <a:t>	What are you working with?</a:t>
            </a:r>
          </a:p>
          <a:p>
            <a:pPr marL="0" indent="0">
              <a:buNone/>
            </a:pPr>
            <a:r>
              <a:rPr lang="en-US" dirty="0"/>
              <a:t>	What seems </a:t>
            </a:r>
            <a:r>
              <a:rPr lang="en-US" i="1" dirty="0"/>
              <a:t>off</a:t>
            </a:r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6070474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numerically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/>
              <a:t>functions to do this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28832190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visually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3859460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5"/>
                </a:solidFill>
              </a:rPr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Explore visually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9DF63E-C52C-514E-8591-704629CB3926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8F3650-F354-D648-9B18-0DDE84853EC5}"/>
              </a:ext>
            </a:extLst>
          </p:cNvPr>
          <p:cNvCxnSpPr>
            <a:cxnSpLocks/>
          </p:cNvCxnSpPr>
          <p:nvPr/>
        </p:nvCxnSpPr>
        <p:spPr>
          <a:xfrm flipH="1">
            <a:off x="12056266" y="4153823"/>
            <a:ext cx="1" cy="623354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03078-AABD-3D4F-8B1F-4A71F2B1C9F9}"/>
              </a:ext>
            </a:extLst>
          </p:cNvPr>
          <p:cNvSpPr txBox="1"/>
          <p:nvPr/>
        </p:nvSpPr>
        <p:spPr>
          <a:xfrm>
            <a:off x="11938501" y="3986841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8C4AB3-730B-F741-A20B-17B933D2F555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2E31BD-7776-5D41-BD6A-AE16F2E374CA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D7A89D-2B0C-4048-B65C-60312997E453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7F7DAC-443C-224E-BCBB-6212469FC541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87E2C7-263A-8342-AB2B-A8FB61420454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DA5AF0D-DA39-3641-87F8-8558A3D5B44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26767C6-78FE-FC48-998E-C69D3A2C22D8}"/>
              </a:ext>
            </a:extLst>
          </p:cNvPr>
          <p:cNvSpPr txBox="1"/>
          <p:nvPr/>
        </p:nvSpPr>
        <p:spPr>
          <a:xfrm>
            <a:off x="11938501" y="4779122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17477192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analyse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do we want to do with the data?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63741-6A49-D54F-A3BE-9DCE5982577E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C476AF2-8B35-6349-8C9D-8F21AA1090D6}"/>
              </a:ext>
            </a:extLst>
          </p:cNvPr>
          <p:cNvCxnSpPr>
            <a:cxnSpLocks/>
          </p:cNvCxnSpPr>
          <p:nvPr/>
        </p:nvCxnSpPr>
        <p:spPr>
          <a:xfrm flipH="1">
            <a:off x="12056266" y="5377087"/>
            <a:ext cx="1" cy="623354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8186C2-E81C-414E-9245-00F3C9C316E9}"/>
              </a:ext>
            </a:extLst>
          </p:cNvPr>
          <p:cNvSpPr txBox="1"/>
          <p:nvPr/>
        </p:nvSpPr>
        <p:spPr>
          <a:xfrm>
            <a:off x="11938501" y="5210105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129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0EEB57F-A79C-CA49-B07F-F65D31BE7560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7ECE006-1CD5-1848-90B8-2AEB42AC1256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3E6D953-E964-6049-AE67-FE34024318B4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7224DE4-97B5-E648-BD16-E3B2CCBA890A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06EABEF-BB37-A04C-BD4F-44537FF34F59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92526CF-6E28-9646-9E95-4F8B5DA85C07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9EBA8AB-317E-F740-B471-07397A1FED79}"/>
              </a:ext>
            </a:extLst>
          </p:cNvPr>
          <p:cNvSpPr txBox="1"/>
          <p:nvPr/>
        </p:nvSpPr>
        <p:spPr>
          <a:xfrm>
            <a:off x="11938501" y="6002386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134</a:t>
            </a:r>
          </a:p>
        </p:txBody>
      </p:sp>
    </p:spTree>
    <p:extLst>
      <p:ext uri="{BB962C8B-B14F-4D97-AF65-F5344CB8AC3E}">
        <p14:creationId xmlns:p14="http://schemas.microsoft.com/office/powerpoint/2010/main" val="12976507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9962DB56-3E92-3141-AD7D-7D1CCBF96147}"/>
              </a:ext>
            </a:extLst>
          </p:cNvPr>
          <p:cNvGrpSpPr/>
          <p:nvPr/>
        </p:nvGrpSpPr>
        <p:grpSpPr>
          <a:xfrm>
            <a:off x="7062827" y="322626"/>
            <a:ext cx="4076334" cy="1110749"/>
            <a:chOff x="6448231" y="1185712"/>
            <a:chExt cx="4076334" cy="1110749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22F09C11-680A-DD49-A645-C32A4EBA2D1E}"/>
                </a:ext>
              </a:extLst>
            </p:cNvPr>
            <p:cNvSpPr txBox="1">
              <a:spLocks/>
            </p:cNvSpPr>
            <p:nvPr/>
          </p:nvSpPr>
          <p:spPr>
            <a:xfrm>
              <a:off x="7599252" y="1185712"/>
              <a:ext cx="292531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5"/>
                  </a:solidFill>
                </a:rPr>
                <a:t>explore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79ACB1-CA1F-9847-A334-542C5CCEE4CA}"/>
                </a:ext>
              </a:extLst>
            </p:cNvPr>
            <p:cNvSpPr/>
            <p:nvPr/>
          </p:nvSpPr>
          <p:spPr>
            <a:xfrm>
              <a:off x="6448231" y="1506117"/>
              <a:ext cx="1151021" cy="4699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BC89439-B2D1-B64C-9645-D5B3505D0865}"/>
              </a:ext>
            </a:extLst>
          </p:cNvPr>
          <p:cNvGrpSpPr/>
          <p:nvPr/>
        </p:nvGrpSpPr>
        <p:grpSpPr>
          <a:xfrm>
            <a:off x="645928" y="2714685"/>
            <a:ext cx="2496016" cy="1110749"/>
            <a:chOff x="856785" y="2699804"/>
            <a:chExt cx="2496016" cy="1110749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F20A9802-FD36-0E49-9CDB-809FD27305BB}"/>
                </a:ext>
              </a:extLst>
            </p:cNvPr>
            <p:cNvSpPr txBox="1">
              <a:spLocks/>
            </p:cNvSpPr>
            <p:nvPr/>
          </p:nvSpPr>
          <p:spPr>
            <a:xfrm>
              <a:off x="2007807" y="2699804"/>
              <a:ext cx="1344994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4"/>
                  </a:solidFill>
                </a:rPr>
                <a:t>add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97550E1-BB37-4F4F-86D8-BB84373F694E}"/>
                </a:ext>
              </a:extLst>
            </p:cNvPr>
            <p:cNvSpPr/>
            <p:nvPr/>
          </p:nvSpPr>
          <p:spPr>
            <a:xfrm>
              <a:off x="856785" y="3020209"/>
              <a:ext cx="1151021" cy="4699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CCA6920-670B-D542-9206-3CB5AB328575}"/>
              </a:ext>
            </a:extLst>
          </p:cNvPr>
          <p:cNvCxnSpPr>
            <a:cxnSpLocks/>
          </p:cNvCxnSpPr>
          <p:nvPr/>
        </p:nvCxnSpPr>
        <p:spPr>
          <a:xfrm flipV="1">
            <a:off x="2864089" y="1060642"/>
            <a:ext cx="3951529" cy="1536996"/>
          </a:xfrm>
          <a:prstGeom prst="straightConnector1">
            <a:avLst/>
          </a:prstGeom>
          <a:ln w="1365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5C28C17-7CEF-314D-9B4B-1987E70FD941}"/>
              </a:ext>
            </a:extLst>
          </p:cNvPr>
          <p:cNvCxnSpPr>
            <a:cxnSpLocks/>
          </p:cNvCxnSpPr>
          <p:nvPr/>
        </p:nvCxnSpPr>
        <p:spPr>
          <a:xfrm flipV="1">
            <a:off x="2989943" y="1393371"/>
            <a:ext cx="3962400" cy="1538515"/>
          </a:xfrm>
          <a:prstGeom prst="straightConnector1">
            <a:avLst/>
          </a:prstGeom>
          <a:ln w="136525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66772EC-5B8C-D040-A0E1-67AE54675575}"/>
              </a:ext>
            </a:extLst>
          </p:cNvPr>
          <p:cNvCxnSpPr>
            <a:cxnSpLocks/>
          </p:cNvCxnSpPr>
          <p:nvPr/>
        </p:nvCxnSpPr>
        <p:spPr>
          <a:xfrm flipV="1">
            <a:off x="3168889" y="1704987"/>
            <a:ext cx="3954372" cy="1538102"/>
          </a:xfrm>
          <a:prstGeom prst="straightConnector1">
            <a:avLst/>
          </a:prstGeom>
          <a:ln w="13652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4F3F3A4-B208-FB44-8A50-2EBB4714C373}"/>
              </a:ext>
            </a:extLst>
          </p:cNvPr>
          <p:cNvCxnSpPr>
            <a:cxnSpLocks/>
          </p:cNvCxnSpPr>
          <p:nvPr/>
        </p:nvCxnSpPr>
        <p:spPr>
          <a:xfrm flipH="1">
            <a:off x="7890626" y="1530775"/>
            <a:ext cx="1553178" cy="3796450"/>
          </a:xfrm>
          <a:prstGeom prst="straightConnector1">
            <a:avLst/>
          </a:prstGeom>
          <a:ln w="1365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7B5D340-3D45-B749-816E-AE7CA1FA12C3}"/>
              </a:ext>
            </a:extLst>
          </p:cNvPr>
          <p:cNvCxnSpPr>
            <a:cxnSpLocks/>
          </p:cNvCxnSpPr>
          <p:nvPr/>
        </p:nvCxnSpPr>
        <p:spPr>
          <a:xfrm flipH="1" flipV="1">
            <a:off x="2834640" y="3648456"/>
            <a:ext cx="1691641" cy="1856233"/>
          </a:xfrm>
          <a:prstGeom prst="straightConnector1">
            <a:avLst/>
          </a:prstGeom>
          <a:ln w="13652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B7D5E73-8EF4-C448-A8B3-1E2A0CBA33B5}"/>
              </a:ext>
            </a:extLst>
          </p:cNvPr>
          <p:cNvCxnSpPr>
            <a:cxnSpLocks/>
            <a:endCxn id="29" idx="0"/>
          </p:cNvCxnSpPr>
          <p:nvPr/>
        </p:nvCxnSpPr>
        <p:spPr>
          <a:xfrm flipH="1">
            <a:off x="7353314" y="1295835"/>
            <a:ext cx="1505152" cy="4031390"/>
          </a:xfrm>
          <a:prstGeom prst="straightConnector1">
            <a:avLst/>
          </a:prstGeom>
          <a:ln w="136525">
            <a:solidFill>
              <a:schemeClr val="accent5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A9AE251-21C3-CC43-A0C9-CE429A374E15}"/>
              </a:ext>
            </a:extLst>
          </p:cNvPr>
          <p:cNvSpPr txBox="1"/>
          <p:nvPr/>
        </p:nvSpPr>
        <p:spPr>
          <a:xfrm rot="2863124">
            <a:off x="2824845" y="4667701"/>
            <a:ext cx="2066012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ooh this is interesting maybe we should…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C079D4-D7B5-2A47-8995-42462250FB28}"/>
              </a:ext>
            </a:extLst>
          </p:cNvPr>
          <p:cNvSpPr txBox="1"/>
          <p:nvPr/>
        </p:nvSpPr>
        <p:spPr>
          <a:xfrm rot="20339060">
            <a:off x="4173989" y="2134205"/>
            <a:ext cx="1235779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that doesn’t look right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9B9645-9AB2-C34B-A9AE-0C2D2B3E9289}"/>
              </a:ext>
            </a:extLst>
          </p:cNvPr>
          <p:cNvSpPr txBox="1"/>
          <p:nvPr/>
        </p:nvSpPr>
        <p:spPr>
          <a:xfrm rot="20358845">
            <a:off x="4601883" y="2453476"/>
            <a:ext cx="711591" cy="20005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00" dirty="0"/>
              <a:t>that’ll fix it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D5B8B3E-2643-0449-8280-5F12AF1896D9}"/>
              </a:ext>
            </a:extLst>
          </p:cNvPr>
          <p:cNvGrpSpPr/>
          <p:nvPr/>
        </p:nvGrpSpPr>
        <p:grpSpPr>
          <a:xfrm>
            <a:off x="4709558" y="5327225"/>
            <a:ext cx="4106412" cy="1110749"/>
            <a:chOff x="5243899" y="4176132"/>
            <a:chExt cx="4106412" cy="111074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EE09F58-EEB5-4B49-8ED7-0EDBDFCEFA53}"/>
                </a:ext>
              </a:extLst>
            </p:cNvPr>
            <p:cNvSpPr/>
            <p:nvPr/>
          </p:nvSpPr>
          <p:spPr>
            <a:xfrm>
              <a:off x="5243899" y="4526130"/>
              <a:ext cx="1151021" cy="4699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BD3FDFB1-059F-7844-865D-A2F1CF199ED0}"/>
                </a:ext>
              </a:extLst>
            </p:cNvPr>
            <p:cNvSpPr txBox="1">
              <a:spLocks/>
            </p:cNvSpPr>
            <p:nvPr/>
          </p:nvSpPr>
          <p:spPr>
            <a:xfrm>
              <a:off x="6424998" y="4176132"/>
              <a:ext cx="292531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400" dirty="0">
                  <a:solidFill>
                    <a:schemeClr val="accent1"/>
                  </a:solidFill>
                </a:rPr>
                <a:t>analyse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93307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2"/>
                </a:solidFill>
              </a:rPr>
              <a:t>communicate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436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now have a message: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Communicate it to your audience and convince them they should care.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ADA9E9-8ECA-E441-ACEB-1A46B028C97A}"/>
              </a:ext>
            </a:extLst>
          </p:cNvPr>
          <p:cNvSpPr txBox="1"/>
          <p:nvPr/>
        </p:nvSpPr>
        <p:spPr>
          <a:xfrm>
            <a:off x="11847587" y="-52889"/>
            <a:ext cx="449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  <a:cs typeface="Consolas" panose="020B0609020204030204" pitchFamily="49" charset="0"/>
              </a:rPr>
              <a:t>code 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2202869-8D3E-664F-92F4-7699056B5F1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12056265" y="6108937"/>
            <a:ext cx="2" cy="53571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C285F78-F437-704F-800A-2646345FBB3D}"/>
              </a:ext>
            </a:extLst>
          </p:cNvPr>
          <p:cNvSpPr txBox="1"/>
          <p:nvPr/>
        </p:nvSpPr>
        <p:spPr>
          <a:xfrm>
            <a:off x="11938501" y="5939660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135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759DFB3-CBC2-6847-87B8-AE2B33464C97}"/>
              </a:ext>
            </a:extLst>
          </p:cNvPr>
          <p:cNvGrpSpPr/>
          <p:nvPr/>
        </p:nvGrpSpPr>
        <p:grpSpPr>
          <a:xfrm>
            <a:off x="11737537" y="-6610"/>
            <a:ext cx="183104" cy="6864610"/>
            <a:chOff x="11717909" y="-6610"/>
            <a:chExt cx="183104" cy="686461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8B1071A-FE30-4646-B08C-80A1FDEB2BE4}"/>
                </a:ext>
              </a:extLst>
            </p:cNvPr>
            <p:cNvSpPr/>
            <p:nvPr/>
          </p:nvSpPr>
          <p:spPr>
            <a:xfrm>
              <a:off x="11717909" y="-6610"/>
              <a:ext cx="182543" cy="233899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97F106-976B-0549-81A7-0E5FECF458B6}"/>
                </a:ext>
              </a:extLst>
            </p:cNvPr>
            <p:cNvSpPr/>
            <p:nvPr/>
          </p:nvSpPr>
          <p:spPr>
            <a:xfrm>
              <a:off x="11717910" y="2305879"/>
              <a:ext cx="182542" cy="14709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E9BCC38-7D95-D447-9A17-BE4AFD6A985C}"/>
                </a:ext>
              </a:extLst>
            </p:cNvPr>
            <p:cNvSpPr/>
            <p:nvPr/>
          </p:nvSpPr>
          <p:spPr>
            <a:xfrm>
              <a:off x="11718471" y="3776870"/>
              <a:ext cx="182542" cy="147099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C83976-07C4-ED40-A238-194531E38B53}"/>
                </a:ext>
              </a:extLst>
            </p:cNvPr>
            <p:cNvSpPr/>
            <p:nvPr/>
          </p:nvSpPr>
          <p:spPr>
            <a:xfrm>
              <a:off x="11717909" y="5221358"/>
              <a:ext cx="180866" cy="92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65690C0-9229-E64D-8965-ABE489F73F9E}"/>
                </a:ext>
              </a:extLst>
            </p:cNvPr>
            <p:cNvSpPr/>
            <p:nvPr/>
          </p:nvSpPr>
          <p:spPr>
            <a:xfrm>
              <a:off x="11717909" y="6095632"/>
              <a:ext cx="180866" cy="7623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6458E91-71A4-9047-B7FD-DFADF3248728}"/>
              </a:ext>
            </a:extLst>
          </p:cNvPr>
          <p:cNvSpPr txBox="1"/>
          <p:nvPr/>
        </p:nvSpPr>
        <p:spPr>
          <a:xfrm>
            <a:off x="11938501" y="6646597"/>
            <a:ext cx="23552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154</a:t>
            </a:r>
          </a:p>
        </p:txBody>
      </p:sp>
    </p:spTree>
    <p:extLst>
      <p:ext uri="{BB962C8B-B14F-4D97-AF65-F5344CB8AC3E}">
        <p14:creationId xmlns:p14="http://schemas.microsoft.com/office/powerpoint/2010/main" val="3694292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515600" cy="47125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  <a:endParaRPr lang="en-US" dirty="0"/>
          </a:p>
          <a:p>
            <a:pPr marL="0" indent="0">
              <a:buNone/>
            </a:pPr>
            <a:r>
              <a:rPr lang="en-US" sz="2400" dirty="0"/>
              <a:t>There are many proprietary script-based programs for analysing data: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Stata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Eviews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SPSS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,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Matlab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They cost $$$. </a:t>
            </a:r>
          </a:p>
          <a:p>
            <a:pPr lvl="1"/>
            <a:r>
              <a:rPr lang="en-US" dirty="0"/>
              <a:t>If you are not at a university/workplace that has the program, you can’t use it. </a:t>
            </a:r>
          </a:p>
          <a:p>
            <a:pPr lvl="1"/>
            <a:r>
              <a:rPr lang="en-US" sz="2400" dirty="0"/>
              <a:t>Or you will have to pay for a license yourself.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387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532B9-4649-FE4B-B5AF-825D4FA7F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Rmarkdown</a:t>
            </a:r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0724C78-7B7B-5D47-B2F6-B6351A0A62DE}"/>
              </a:ext>
            </a:extLst>
          </p:cNvPr>
          <p:cNvGrpSpPr/>
          <p:nvPr/>
        </p:nvGrpSpPr>
        <p:grpSpPr>
          <a:xfrm>
            <a:off x="3781168" y="1302707"/>
            <a:ext cx="7572632" cy="5190168"/>
            <a:chOff x="3781168" y="1302707"/>
            <a:chExt cx="7572632" cy="519016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6846B46-7FF2-3942-A938-78CC2E7BFD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5" t="803"/>
            <a:stretch/>
          </p:blipFill>
          <p:spPr>
            <a:xfrm>
              <a:off x="3781168" y="1302707"/>
              <a:ext cx="7572632" cy="519016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ight Brace 4">
              <a:extLst>
                <a:ext uri="{FF2B5EF4-FFF2-40B4-BE49-F238E27FC236}">
                  <a16:creationId xmlns:a16="http://schemas.microsoft.com/office/drawing/2014/main" id="{8909E606-D2AE-6E4B-B324-5CEDE717E280}"/>
                </a:ext>
              </a:extLst>
            </p:cNvPr>
            <p:cNvSpPr/>
            <p:nvPr/>
          </p:nvSpPr>
          <p:spPr>
            <a:xfrm>
              <a:off x="6005384" y="1628775"/>
              <a:ext cx="234778" cy="607798"/>
            </a:xfrm>
            <a:prstGeom prst="rightBrac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668F193-1263-AF48-9887-C681FD66D269}"/>
                </a:ext>
              </a:extLst>
            </p:cNvPr>
            <p:cNvSpPr txBox="1"/>
            <p:nvPr/>
          </p:nvSpPr>
          <p:spPr>
            <a:xfrm>
              <a:off x="6247195" y="1604594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YAML: instructions for your R Markdown output</a:t>
              </a:r>
            </a:p>
          </p:txBody>
        </p:sp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3AD02DD6-7B46-434E-9B85-A014C6305649}"/>
                </a:ext>
              </a:extLst>
            </p:cNvPr>
            <p:cNvSpPr/>
            <p:nvPr/>
          </p:nvSpPr>
          <p:spPr>
            <a:xfrm>
              <a:off x="6009502" y="3196304"/>
              <a:ext cx="234778" cy="2267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6F2EDE-DCB6-7C4D-9FFF-D7869587C589}"/>
                </a:ext>
              </a:extLst>
            </p:cNvPr>
            <p:cNvSpPr txBox="1"/>
            <p:nvPr/>
          </p:nvSpPr>
          <p:spPr>
            <a:xfrm>
              <a:off x="6251313" y="313082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level-2 header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E3B5648-261C-C54D-A9AF-CF3C1BA2C68C}"/>
                </a:ext>
              </a:extLst>
            </p:cNvPr>
            <p:cNvSpPr/>
            <p:nvPr/>
          </p:nvSpPr>
          <p:spPr>
            <a:xfrm>
              <a:off x="6005383" y="3524037"/>
              <a:ext cx="4474257" cy="934948"/>
            </a:xfrm>
            <a:prstGeom prst="rect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5661EA8F-A197-564E-BFBB-E0F722E63E62}"/>
                </a:ext>
              </a:extLst>
            </p:cNvPr>
            <p:cNvSpPr/>
            <p:nvPr/>
          </p:nvSpPr>
          <p:spPr>
            <a:xfrm>
              <a:off x="6005383" y="3577393"/>
              <a:ext cx="241811" cy="802672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52C587-E495-1E43-B545-3F85BCBD939A}"/>
                </a:ext>
              </a:extLst>
            </p:cNvPr>
            <p:cNvSpPr txBox="1"/>
            <p:nvPr/>
          </p:nvSpPr>
          <p:spPr>
            <a:xfrm>
              <a:off x="6247195" y="3666890"/>
              <a:ext cx="35087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Your text. Just write as your normally would. 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BF3DED-15B4-074C-AB8C-8B3106F60E7D}"/>
                </a:ext>
              </a:extLst>
            </p:cNvPr>
            <p:cNvSpPr/>
            <p:nvPr/>
          </p:nvSpPr>
          <p:spPr>
            <a:xfrm>
              <a:off x="6005383" y="4558525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E61D7EE1-3161-8941-9A79-97434FA2D39E}"/>
                </a:ext>
              </a:extLst>
            </p:cNvPr>
            <p:cNvSpPr/>
            <p:nvPr/>
          </p:nvSpPr>
          <p:spPr>
            <a:xfrm>
              <a:off x="6005383" y="4611881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76FB6B-7017-654F-8FDC-1D29D4410E12}"/>
                </a:ext>
              </a:extLst>
            </p:cNvPr>
            <p:cNvSpPr txBox="1"/>
            <p:nvPr/>
          </p:nvSpPr>
          <p:spPr>
            <a:xfrm>
              <a:off x="6247195" y="4660282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 ‘chunk’ of R code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20FEFE7-3D59-0441-85ED-FE82928DE9BE}"/>
                </a:ext>
              </a:extLst>
            </p:cNvPr>
            <p:cNvSpPr/>
            <p:nvPr/>
          </p:nvSpPr>
          <p:spPr>
            <a:xfrm>
              <a:off x="6005383" y="5805392"/>
              <a:ext cx="4546177" cy="527183"/>
            </a:xfrm>
            <a:prstGeom prst="rect">
              <a:avLst/>
            </a:prstGeom>
            <a:solidFill>
              <a:schemeClr val="bg1">
                <a:alpha val="8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931E4AFA-059B-E941-BE39-BB88AB110193}"/>
                </a:ext>
              </a:extLst>
            </p:cNvPr>
            <p:cNvSpPr/>
            <p:nvPr/>
          </p:nvSpPr>
          <p:spPr>
            <a:xfrm>
              <a:off x="6005383" y="5858748"/>
              <a:ext cx="241811" cy="452597"/>
            </a:xfrm>
            <a:prstGeom prst="rightBrace">
              <a:avLst>
                <a:gd name="adj1" fmla="val 13535"/>
                <a:gd name="adj2" fmla="val 50000"/>
              </a:avLst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78A6DFB-2FBD-154C-955C-0625B4ED4A2E}"/>
                </a:ext>
              </a:extLst>
            </p:cNvPr>
            <p:cNvSpPr txBox="1"/>
            <p:nvPr/>
          </p:nvSpPr>
          <p:spPr>
            <a:xfrm>
              <a:off x="6247195" y="5907149"/>
              <a:ext cx="3508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Another ‘chunk’ of R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87820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0773F472-9A04-C14D-A410-2F775C749465}"/>
              </a:ext>
            </a:extLst>
          </p:cNvPr>
          <p:cNvGrpSpPr/>
          <p:nvPr/>
        </p:nvGrpSpPr>
        <p:grpSpPr>
          <a:xfrm>
            <a:off x="-80614" y="611767"/>
            <a:ext cx="11773668" cy="4483511"/>
            <a:chOff x="-80614" y="611767"/>
            <a:chExt cx="11773668" cy="4483511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40F2154A-4888-4046-8DCF-4689EA6BAB31}"/>
                </a:ext>
              </a:extLst>
            </p:cNvPr>
            <p:cNvSpPr txBox="1">
              <a:spLocks/>
            </p:cNvSpPr>
            <p:nvPr/>
          </p:nvSpPr>
          <p:spPr>
            <a:xfrm>
              <a:off x="-80614" y="2298150"/>
              <a:ext cx="2130473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000" b="1" dirty="0">
                  <a:solidFill>
                    <a:schemeClr val="accent4"/>
                  </a:solidFill>
                </a:rPr>
                <a:t>read</a:t>
              </a: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07AFFDEB-C778-2746-B9CD-91F90C4CC017}"/>
                </a:ext>
              </a:extLst>
            </p:cNvPr>
            <p:cNvSpPr txBox="1">
              <a:spLocks/>
            </p:cNvSpPr>
            <p:nvPr/>
          </p:nvSpPr>
          <p:spPr>
            <a:xfrm>
              <a:off x="8724277" y="2294401"/>
              <a:ext cx="2968777" cy="11107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600" b="1" dirty="0">
                  <a:solidFill>
                    <a:schemeClr val="accent1"/>
                  </a:solidFill>
                </a:rPr>
                <a:t>communicate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2F903B3F-77EA-B24D-B86E-64058E419013}"/>
                </a:ext>
              </a:extLst>
            </p:cNvPr>
            <p:cNvGrpSpPr/>
            <p:nvPr/>
          </p:nvGrpSpPr>
          <p:grpSpPr>
            <a:xfrm>
              <a:off x="2171633" y="611767"/>
              <a:ext cx="5766688" cy="4483511"/>
              <a:chOff x="3087975" y="501361"/>
              <a:chExt cx="5766688" cy="4483511"/>
            </a:xfrm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96B31C15-FAB3-3947-A590-5BBBD1A410E5}"/>
                  </a:ext>
                </a:extLst>
              </p:cNvPr>
              <p:cNvSpPr/>
              <p:nvPr/>
            </p:nvSpPr>
            <p:spPr>
              <a:xfrm>
                <a:off x="3087975" y="1319136"/>
                <a:ext cx="5766688" cy="3665736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C82CF8E-12C3-F747-A2BE-8D93B2FFF2DF}"/>
                  </a:ext>
                </a:extLst>
              </p:cNvPr>
              <p:cNvGrpSpPr/>
              <p:nvPr/>
            </p:nvGrpSpPr>
            <p:grpSpPr>
              <a:xfrm>
                <a:off x="3350813" y="1203987"/>
                <a:ext cx="4817598" cy="3780884"/>
                <a:chOff x="4490062" y="1210169"/>
                <a:chExt cx="4817598" cy="3780884"/>
              </a:xfrm>
            </p:grpSpPr>
            <p:sp>
              <p:nvSpPr>
                <p:cNvPr id="5" name="Title 1">
                  <a:extLst>
                    <a:ext uri="{FF2B5EF4-FFF2-40B4-BE49-F238E27FC236}">
                      <a16:creationId xmlns:a16="http://schemas.microsoft.com/office/drawing/2014/main" id="{6DD953D8-43C7-A24F-BCD8-E203BD5BAF7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90062" y="2527116"/>
                  <a:ext cx="3388539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dirty="0">
                      <a:solidFill>
                        <a:schemeClr val="accent5"/>
                      </a:solidFill>
                    </a:rPr>
                    <a:t>transform</a:t>
                  </a:r>
                </a:p>
              </p:txBody>
            </p:sp>
            <p:sp>
              <p:nvSpPr>
                <p:cNvPr id="14" name="Title 1">
                  <a:extLst>
                    <a:ext uri="{FF2B5EF4-FFF2-40B4-BE49-F238E27FC236}">
                      <a16:creationId xmlns:a16="http://schemas.microsoft.com/office/drawing/2014/main" id="{FC8FED58-BB1A-A14F-995F-0965AA2A773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131487" y="1210169"/>
                  <a:ext cx="3176173" cy="111074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r"/>
                  <a:r>
                    <a:rPr lang="en-US" sz="3600" dirty="0">
                      <a:solidFill>
                        <a:schemeClr val="accent5"/>
                      </a:solidFill>
                    </a:rPr>
                    <a:t>visualise</a:t>
                  </a:r>
                </a:p>
              </p:txBody>
            </p:sp>
            <p:sp>
              <p:nvSpPr>
                <p:cNvPr id="17" name="Title 1">
                  <a:extLst>
                    <a:ext uri="{FF2B5EF4-FFF2-40B4-BE49-F238E27FC236}">
                      <a16:creationId xmlns:a16="http://schemas.microsoft.com/office/drawing/2014/main" id="{F1E2D634-4D71-9643-8FAD-C2166DD4229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95393" y="3880304"/>
                  <a:ext cx="2007537" cy="1110749"/>
                </a:xfrm>
                <a:prstGeom prst="rect">
                  <a:avLst/>
                </a:prstGeom>
                <a:noFill/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3600" dirty="0">
                      <a:solidFill>
                        <a:schemeClr val="accent5"/>
                      </a:solidFill>
                    </a:rPr>
                    <a:t>analyse</a:t>
                  </a:r>
                </a:p>
              </p:txBody>
            </p:sp>
            <p:sp>
              <p:nvSpPr>
                <p:cNvPr id="22" name="Arc 21">
                  <a:extLst>
                    <a:ext uri="{FF2B5EF4-FFF2-40B4-BE49-F238E27FC236}">
                      <a16:creationId xmlns:a16="http://schemas.microsoft.com/office/drawing/2014/main" id="{C80F69E9-A17E-1C4D-A555-6EC73C568A45}"/>
                    </a:ext>
                  </a:extLst>
                </p:cNvPr>
                <p:cNvSpPr/>
                <p:nvPr/>
              </p:nvSpPr>
              <p:spPr>
                <a:xfrm rot="16200000">
                  <a:off x="5628809" y="1551481"/>
                  <a:ext cx="2023674" cy="2338465"/>
                </a:xfrm>
                <a:prstGeom prst="arc">
                  <a:avLst>
                    <a:gd name="adj1" fmla="val 16200000"/>
                    <a:gd name="adj2" fmla="val 645144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" name="Arc 22">
                  <a:extLst>
                    <a:ext uri="{FF2B5EF4-FFF2-40B4-BE49-F238E27FC236}">
                      <a16:creationId xmlns:a16="http://schemas.microsoft.com/office/drawing/2014/main" id="{97C2CE95-C836-7341-8496-9320195BEF64}"/>
                    </a:ext>
                  </a:extLst>
                </p:cNvPr>
                <p:cNvSpPr/>
                <p:nvPr/>
              </p:nvSpPr>
              <p:spPr>
                <a:xfrm rot="10618331">
                  <a:off x="5563826" y="2670772"/>
                  <a:ext cx="2023674" cy="175379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" name="Arc 23">
                  <a:extLst>
                    <a:ext uri="{FF2B5EF4-FFF2-40B4-BE49-F238E27FC236}">
                      <a16:creationId xmlns:a16="http://schemas.microsoft.com/office/drawing/2014/main" id="{0D5868DC-647B-A443-84EC-36A4F4085FAA}"/>
                    </a:ext>
                  </a:extLst>
                </p:cNvPr>
                <p:cNvSpPr/>
                <p:nvPr/>
              </p:nvSpPr>
              <p:spPr>
                <a:xfrm rot="1649067">
                  <a:off x="6883043" y="1980772"/>
                  <a:ext cx="2023674" cy="2868619"/>
                </a:xfrm>
                <a:prstGeom prst="arc">
                  <a:avLst>
                    <a:gd name="adj1" fmla="val 16200000"/>
                    <a:gd name="adj2" fmla="val 683396"/>
                  </a:avLst>
                </a:prstGeom>
                <a:ln w="28575">
                  <a:solidFill>
                    <a:schemeClr val="accent5"/>
                  </a:solidFill>
                  <a:headEnd type="arrow" w="lg" len="lg"/>
                  <a:tailEnd type="arrow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8" name="Title 1">
                <a:extLst>
                  <a:ext uri="{FF2B5EF4-FFF2-40B4-BE49-F238E27FC236}">
                    <a16:creationId xmlns:a16="http://schemas.microsoft.com/office/drawing/2014/main" id="{271E7137-406D-C449-90B8-9D2DD81CA1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9916" y="501361"/>
                <a:ext cx="5741234" cy="111074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3600" b="1" dirty="0">
                    <a:solidFill>
                      <a:schemeClr val="accent5"/>
                    </a:solidFill>
                  </a:rPr>
                  <a:t>explore and understand</a:t>
                </a:r>
              </a:p>
            </p:txBody>
          </p:sp>
        </p:grp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364DF6-1AB0-934A-923B-72929D3A16B0}"/>
                </a:ext>
              </a:extLst>
            </p:cNvPr>
            <p:cNvCxnSpPr>
              <a:cxnSpLocks/>
            </p:cNvCxnSpPr>
            <p:nvPr/>
          </p:nvCxnSpPr>
          <p:spPr>
            <a:xfrm>
              <a:off x="1364109" y="2853523"/>
              <a:ext cx="794475" cy="0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B6DE42F7-C9F1-C84E-9998-4E9BC67A9A46}"/>
                </a:ext>
              </a:extLst>
            </p:cNvPr>
            <p:cNvCxnSpPr>
              <a:cxnSpLocks/>
            </p:cNvCxnSpPr>
            <p:nvPr/>
          </p:nvCxnSpPr>
          <p:spPr>
            <a:xfrm>
              <a:off x="7956698" y="2853523"/>
              <a:ext cx="767579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5024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B0991B-8A80-5943-A7E5-C8A921B60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247785"/>
              </p:ext>
            </p:extLst>
          </p:nvPr>
        </p:nvGraphicFramePr>
        <p:xfrm>
          <a:off x="947738" y="558191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7CA4425-DA8B-9042-8B0A-B7BDA6BCC0A5}"/>
              </a:ext>
            </a:extLst>
          </p:cNvPr>
          <p:cNvSpPr txBox="1"/>
          <p:nvPr/>
        </p:nvSpPr>
        <p:spPr>
          <a:xfrm>
            <a:off x="849856" y="84854"/>
            <a:ext cx="512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gapminder </a:t>
            </a:r>
            <a:r>
              <a:rPr lang="en-US" dirty="0"/>
              <a:t>dataset: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3B07A7-C631-9A47-8D55-253F0D9889CD}"/>
              </a:ext>
            </a:extLst>
          </p:cNvPr>
          <p:cNvSpPr/>
          <p:nvPr/>
        </p:nvSpPr>
        <p:spPr>
          <a:xfrm>
            <a:off x="0" y="0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430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592483"/>
              </p:ext>
            </p:extLst>
          </p:nvPr>
        </p:nvGraphicFramePr>
        <p:xfrm>
          <a:off x="947738" y="558191"/>
          <a:ext cx="7434734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8,691,212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10,040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9,712,569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10,950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10,794,968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12,217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11,872,264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14,526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13,177,000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16,789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14,074,100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18,334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15,184,200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19,477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16,257,249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21,889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17,481,977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23,425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18,565,243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26,998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19,546,792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30,688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541450"/>
              </p:ext>
            </p:extLst>
          </p:nvPr>
        </p:nvGraphicFramePr>
        <p:xfrm>
          <a:off x="8833394" y="558190"/>
          <a:ext cx="1646246" cy="54249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6246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87,259,768,480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106,352,630,550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131,882,124,056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172,456,506,864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221,228,653,000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258,034,549,400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295,742,663,400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355,854,923,361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409,515,311,225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501,224,430,514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599,851,952,896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21CE4A-DC89-4B4F-A5E4-129E5F50801A}"/>
              </a:ext>
            </a:extLst>
          </p:cNvPr>
          <p:cNvSpPr txBox="1"/>
          <p:nvPr/>
        </p:nvSpPr>
        <p:spPr>
          <a:xfrm>
            <a:off x="5013066" y="96820"/>
            <a:ext cx="512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Add a column with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mutate()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09B0EC6-F36B-794C-AB48-9FEE30786E1A}"/>
              </a:ext>
            </a:extLst>
          </p:cNvPr>
          <p:cNvSpPr/>
          <p:nvPr/>
        </p:nvSpPr>
        <p:spPr>
          <a:xfrm rot="10800000">
            <a:off x="8382472" y="3038151"/>
            <a:ext cx="450922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C306C-9FD3-D143-AE7E-BB1412943F04}"/>
              </a:ext>
            </a:extLst>
          </p:cNvPr>
          <p:cNvSpPr/>
          <p:nvPr/>
        </p:nvSpPr>
        <p:spPr>
          <a:xfrm>
            <a:off x="0" y="0"/>
            <a:ext cx="12192000" cy="5983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3025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3896811"/>
              </p:ext>
            </p:extLst>
          </p:nvPr>
        </p:nvGraphicFramePr>
        <p:xfrm>
          <a:off x="947738" y="558191"/>
          <a:ext cx="7434734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757274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1173242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407891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172701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75382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64017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53198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300849"/>
              </p:ext>
            </p:extLst>
          </p:nvPr>
        </p:nvGraphicFramePr>
        <p:xfrm>
          <a:off x="8833394" y="558190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49856" y="84854"/>
            <a:ext cx="512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Filter with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filter()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5DF1D10-0BC4-4E49-89B5-51BEB3A18C2B}"/>
              </a:ext>
            </a:extLst>
          </p:cNvPr>
          <p:cNvSpPr/>
          <p:nvPr/>
        </p:nvSpPr>
        <p:spPr>
          <a:xfrm>
            <a:off x="480522" y="2699307"/>
            <a:ext cx="369333" cy="369331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0F7F3DDF-FBF6-0543-BE32-DB59FED60301}"/>
              </a:ext>
            </a:extLst>
          </p:cNvPr>
          <p:cNvSpPr/>
          <p:nvPr/>
        </p:nvSpPr>
        <p:spPr>
          <a:xfrm>
            <a:off x="623944" y="1183341"/>
            <a:ext cx="225911" cy="1416022"/>
          </a:xfrm>
          <a:prstGeom prst="lef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E7D5C-AD8C-CA40-895D-6A9C7931A9EB}"/>
              </a:ext>
            </a:extLst>
          </p:cNvPr>
          <p:cNvSpPr txBox="1"/>
          <p:nvPr/>
        </p:nvSpPr>
        <p:spPr>
          <a:xfrm rot="16200000">
            <a:off x="-829112" y="1706685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5BDFCC-E3FF-7749-BF6D-D67B3053B054}"/>
              </a:ext>
            </a:extLst>
          </p:cNvPr>
          <p:cNvSpPr txBox="1"/>
          <p:nvPr/>
        </p:nvSpPr>
        <p:spPr>
          <a:xfrm rot="16200000">
            <a:off x="-232336" y="2718320"/>
            <a:ext cx="1095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Kept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3282D4-DDE8-4345-9A5C-83706E339DBE}"/>
              </a:ext>
            </a:extLst>
          </p:cNvPr>
          <p:cNvSpPr/>
          <p:nvPr/>
        </p:nvSpPr>
        <p:spPr>
          <a:xfrm>
            <a:off x="0" y="0"/>
            <a:ext cx="12192000" cy="3450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692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D1EEFB-F6CD-6B44-B7BB-B8B26C7CA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463826"/>
              </p:ext>
            </p:extLst>
          </p:nvPr>
        </p:nvGraphicFramePr>
        <p:xfrm>
          <a:off x="947738" y="558191"/>
          <a:ext cx="6838517" cy="275827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7189">
                  <a:extLst>
                    <a:ext uri="{9D8B030D-6E8A-4147-A177-3AD203B41FA5}">
                      <a16:colId xmlns:a16="http://schemas.microsoft.com/office/drawing/2014/main" val="4147265706"/>
                    </a:ext>
                  </a:extLst>
                </a:gridCol>
                <a:gridCol w="1396437">
                  <a:extLst>
                    <a:ext uri="{9D8B030D-6E8A-4147-A177-3AD203B41FA5}">
                      <a16:colId xmlns:a16="http://schemas.microsoft.com/office/drawing/2014/main" val="797819295"/>
                    </a:ext>
                  </a:extLst>
                </a:gridCol>
                <a:gridCol w="409691">
                  <a:extLst>
                    <a:ext uri="{9D8B030D-6E8A-4147-A177-3AD203B41FA5}">
                      <a16:colId xmlns:a16="http://schemas.microsoft.com/office/drawing/2014/main" val="2559535047"/>
                    </a:ext>
                  </a:extLst>
                </a:gridCol>
                <a:gridCol w="997527">
                  <a:extLst>
                    <a:ext uri="{9D8B030D-6E8A-4147-A177-3AD203B41FA5}">
                      <a16:colId xmlns:a16="http://schemas.microsoft.com/office/drawing/2014/main" val="216673129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342951985"/>
                    </a:ext>
                  </a:extLst>
                </a:gridCol>
                <a:gridCol w="1233055">
                  <a:extLst>
                    <a:ext uri="{9D8B030D-6E8A-4147-A177-3AD203B41FA5}">
                      <a16:colId xmlns:a16="http://schemas.microsoft.com/office/drawing/2014/main" val="5142560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continent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year</a:t>
                      </a:r>
                      <a:endParaRPr lang="en-US" sz="1400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lifeExp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gdpPercap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594590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40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69.1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8,691,212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10,040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46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1957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9,712,569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10,950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6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10,794,968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12,217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0071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1967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71.1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11,872,264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14,526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730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71.9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13,177,000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16,789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479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1977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73.5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14,074,100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18,334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25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74.7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15,184,200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19,477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037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1987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76.3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16,257,249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21,889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72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77.6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17,481,977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23,425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449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1997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78.8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18,565,243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26,998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225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2002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80.4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19,546,792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30,688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8989"/>
                  </a:ext>
                </a:extLst>
              </a:tr>
              <a:tr h="397982"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Australia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Oceania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2007</a:t>
                      </a:r>
                    </a:p>
                  </a:txBody>
                  <a:tcPr marL="9525" marR="9525" marT="9525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81.2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20,434,176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34,435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4904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132642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37EDA5E-98A9-DD4A-9D78-E050A95367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17086"/>
              </p:ext>
            </p:extLst>
          </p:nvPr>
        </p:nvGraphicFramePr>
        <p:xfrm>
          <a:off x="8029828" y="558190"/>
          <a:ext cx="1655310" cy="27963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5310">
                  <a:extLst>
                    <a:ext uri="{9D8B030D-6E8A-4147-A177-3AD203B41FA5}">
                      <a16:colId xmlns:a16="http://schemas.microsoft.com/office/drawing/2014/main" val="919001861"/>
                    </a:ext>
                  </a:extLst>
                </a:gridCol>
              </a:tblGrid>
              <a:tr h="257693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gdp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374824"/>
                  </a:ext>
                </a:extLst>
              </a:tr>
              <a:tr h="257693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151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87,259,768,480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6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106,352,630,550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9966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131,882,124,056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0373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172,456,506,864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42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221,228,653,000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37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258,034,549,400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306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295,742,663,400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689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355,854,923,361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426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409,515,311,225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681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501,224,430,514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7482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599,851,952,896 </a:t>
                      </a:r>
                    </a:p>
                  </a:txBody>
                  <a:tcPr marL="9525" marR="9525" marT="9525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688199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algn="r" fontAlgn="b"/>
                      <a:r>
                        <a:rPr lang="en-AU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703,650,850,560 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467290"/>
                  </a:ext>
                </a:extLst>
              </a:tr>
              <a:tr h="370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8684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BC201E-4D87-CD44-A66B-6148F2311973}"/>
              </a:ext>
            </a:extLst>
          </p:cNvPr>
          <p:cNvSpPr txBox="1"/>
          <p:nvPr/>
        </p:nvSpPr>
        <p:spPr>
          <a:xfrm>
            <a:off x="849856" y="84854"/>
            <a:ext cx="5122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Drop a variable with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select()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7177B-1ABF-BE4D-96E5-013BFB5FEBB7}"/>
              </a:ext>
            </a:extLst>
          </p:cNvPr>
          <p:cNvSpPr txBox="1"/>
          <p:nvPr/>
        </p:nvSpPr>
        <p:spPr>
          <a:xfrm>
            <a:off x="3950676" y="3429000"/>
            <a:ext cx="228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Dropped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8AC13B-362F-2D4C-921F-434F3117D250}"/>
              </a:ext>
            </a:extLst>
          </p:cNvPr>
          <p:cNvCxnSpPr>
            <a:cxnSpLocks/>
          </p:cNvCxnSpPr>
          <p:nvPr/>
        </p:nvCxnSpPr>
        <p:spPr>
          <a:xfrm>
            <a:off x="4136746" y="3316468"/>
            <a:ext cx="417131" cy="297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FA9F5-3B8F-964B-B06A-6BBAA6EB005A}"/>
              </a:ext>
            </a:extLst>
          </p:cNvPr>
          <p:cNvSpPr/>
          <p:nvPr/>
        </p:nvSpPr>
        <p:spPr>
          <a:xfrm>
            <a:off x="0" y="0"/>
            <a:ext cx="12192000" cy="379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17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3"/>
            <a:ext cx="10728960" cy="5043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  <a:endParaRPr lang="en-US" dirty="0"/>
          </a:p>
          <a:p>
            <a:pPr marL="0" indent="0">
              <a:buNone/>
            </a:pPr>
            <a:r>
              <a:rPr lang="en-US" sz="2400" dirty="0"/>
              <a:t>Proprietary programs are also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centrally controlled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select functions are written by the company, and you can only use the set of functions they provide.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 thrives on user-written packages (collections of functions) that are available to everyone, for free. From a recent study: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AU" sz="1800" dirty="0"/>
              <a:t>“In 2015, R added 1,357 packages, counting only CRAN, or approximately 27,642 functions. During 2015 alone, R added more functions than SAS Institute has written in its entire history.”  </a:t>
            </a:r>
            <a:r>
              <a:rPr lang="en-AU" sz="1200" dirty="0"/>
              <a:t>r4stats.com/articles/popularity/ </a:t>
            </a:r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(the potential bias is indicated in its domain)</a:t>
            </a:r>
            <a:endParaRPr lang="en-AU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80347-91A4-1740-9246-269BFA4CB858}"/>
              </a:ext>
            </a:extLst>
          </p:cNvPr>
          <p:cNvSpPr/>
          <p:nvPr/>
        </p:nvSpPr>
        <p:spPr>
          <a:xfrm>
            <a:off x="969151" y="5349240"/>
            <a:ext cx="60960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01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5737"/>
            <a:ext cx="10728960" cy="5043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R</a:t>
            </a:r>
          </a:p>
          <a:p>
            <a:pPr marL="0" indent="0">
              <a:buNone/>
            </a:pPr>
            <a:r>
              <a:rPr lang="en-US" dirty="0"/>
              <a:t>There are other open-source programs available.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Python</a:t>
            </a:r>
            <a:r>
              <a:rPr lang="en-US" dirty="0"/>
              <a:t> is a key example.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Python</a:t>
            </a:r>
            <a:r>
              <a:rPr lang="en-US" dirty="0"/>
              <a:t> is good.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baseline="30000" dirty="0"/>
              <a:t>…</a:t>
            </a:r>
          </a:p>
          <a:p>
            <a:pPr marL="0" indent="0">
              <a:buNone/>
            </a:pPr>
            <a:endParaRPr lang="en-US" baseline="30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22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Set up</a:t>
            </a:r>
          </a:p>
          <a:p>
            <a:pPr marL="0" indent="0">
              <a:buNone/>
            </a:pPr>
            <a:r>
              <a:rPr lang="en-US" dirty="0"/>
              <a:t>Install R</a:t>
            </a:r>
          </a:p>
          <a:p>
            <a:pPr marL="0" indent="0">
              <a:buNone/>
            </a:pPr>
            <a:r>
              <a:rPr lang="en-US" dirty="0"/>
              <a:t>Install R Studio</a:t>
            </a:r>
          </a:p>
          <a:p>
            <a:pPr marL="0" indent="0">
              <a:buNone/>
            </a:pPr>
            <a:r>
              <a:rPr lang="en-US" dirty="0"/>
              <a:t>Install packages in 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6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C770-D9D8-754F-8E48-CAF33001B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221" y="33212"/>
            <a:ext cx="8774229" cy="111074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preamble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E187-B933-4F42-90BD-8CC17EBE4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0025"/>
            <a:ext cx="10515600" cy="471259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 projects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It helps you tidy your thoughts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means your code can be shared with anyone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means you never have to use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setwd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/>
              <a:t> again</a:t>
            </a:r>
          </a:p>
          <a:p>
            <a:pPr marL="0" indent="0">
              <a:buNone/>
            </a:pPr>
            <a:r>
              <a:rPr lang="en-US" dirty="0"/>
              <a:t>….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09F58-EEB5-4B49-8ED7-0EDBDFCEFA53}"/>
              </a:ext>
            </a:extLst>
          </p:cNvPr>
          <p:cNvSpPr/>
          <p:nvPr/>
        </p:nvSpPr>
        <p:spPr>
          <a:xfrm>
            <a:off x="838200" y="353617"/>
            <a:ext cx="1151021" cy="4699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08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11561</TotalTime>
  <Words>2213</Words>
  <Application>Microsoft Macintosh PowerPoint</Application>
  <PresentationFormat>Widescreen</PresentationFormat>
  <Paragraphs>830</Paragraphs>
  <Slides>55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9" baseType="lpstr">
      <vt:lpstr>Arial</vt:lpstr>
      <vt:lpstr>Consolas</vt:lpstr>
      <vt:lpstr>Verdana</vt:lpstr>
      <vt:lpstr>Office Theme</vt:lpstr>
      <vt:lpstr>PowerPoint Presentation</vt:lpstr>
      <vt:lpstr>PowerPoint Presentation</vt:lpstr>
      <vt:lpstr>preamble</vt:lpstr>
      <vt:lpstr>preamble</vt:lpstr>
      <vt:lpstr>preamble</vt:lpstr>
      <vt:lpstr>preamble</vt:lpstr>
      <vt:lpstr>preamble</vt:lpstr>
      <vt:lpstr>preamble</vt:lpstr>
      <vt:lpstr>preamble</vt:lpstr>
      <vt:lpstr>preamble</vt:lpstr>
      <vt:lpstr>PowerPoint Presentation</vt:lpstr>
      <vt:lpstr>PowerPoint Presentation</vt:lpstr>
      <vt:lpstr>learn</vt:lpstr>
      <vt:lpstr>learn</vt:lpstr>
      <vt:lpstr>learn</vt:lpstr>
      <vt:lpstr>learn</vt:lpstr>
      <vt:lpstr>learn</vt:lpstr>
      <vt:lpstr>learn</vt:lpstr>
      <vt:lpstr>learn</vt:lpstr>
      <vt:lpstr>learn</vt:lpstr>
      <vt:lpstr>learn</vt:lpstr>
      <vt:lpstr>read</vt:lpstr>
      <vt:lpstr>learn</vt:lpstr>
      <vt:lpstr>learn</vt:lpstr>
      <vt:lpstr>learn</vt:lpstr>
      <vt:lpstr>learn</vt:lpstr>
      <vt:lpstr>learn</vt:lpstr>
      <vt:lpstr>learn</vt:lpstr>
      <vt:lpstr>Show that the data looks like</vt:lpstr>
      <vt:lpstr>visualise</vt:lpstr>
      <vt:lpstr>visualise</vt:lpstr>
      <vt:lpstr>PowerPoint Presentation</vt:lpstr>
      <vt:lpstr>visualise</vt:lpstr>
      <vt:lpstr>learn</vt:lpstr>
      <vt:lpstr>PowerPoint Presentation</vt:lpstr>
      <vt:lpstr>learn</vt:lpstr>
      <vt:lpstr>preamble</vt:lpstr>
      <vt:lpstr>preamble is almost over</vt:lpstr>
      <vt:lpstr>preamble is over!</vt:lpstr>
      <vt:lpstr>read</vt:lpstr>
      <vt:lpstr>read</vt:lpstr>
      <vt:lpstr>manipulate</vt:lpstr>
      <vt:lpstr>explore</vt:lpstr>
      <vt:lpstr>explore</vt:lpstr>
      <vt:lpstr>explore</vt:lpstr>
      <vt:lpstr>explore</vt:lpstr>
      <vt:lpstr>analyse</vt:lpstr>
      <vt:lpstr>PowerPoint Presentation</vt:lpstr>
      <vt:lpstr>communicate</vt:lpstr>
      <vt:lpstr>Using Rmarkdown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Mackey</dc:creator>
  <cp:lastModifiedBy>William Mackey</cp:lastModifiedBy>
  <cp:revision>100</cp:revision>
  <cp:lastPrinted>2019-03-12T08:00:51Z</cp:lastPrinted>
  <dcterms:created xsi:type="dcterms:W3CDTF">2019-01-29T08:00:44Z</dcterms:created>
  <dcterms:modified xsi:type="dcterms:W3CDTF">2019-03-13T10:08:21Z</dcterms:modified>
</cp:coreProperties>
</file>

<file path=docProps/thumbnail.jpeg>
</file>